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9" r:id="rId6"/>
    <p:sldId id="277" r:id="rId7"/>
    <p:sldId id="266" r:id="rId8"/>
    <p:sldId id="268" r:id="rId9"/>
    <p:sldId id="283" r:id="rId10"/>
    <p:sldId id="269" r:id="rId11"/>
    <p:sldId id="270" r:id="rId12"/>
    <p:sldId id="271" r:id="rId13"/>
    <p:sldId id="272" r:id="rId14"/>
    <p:sldId id="273" r:id="rId15"/>
    <p:sldId id="274" r:id="rId16"/>
    <p:sldId id="263" r:id="rId17"/>
    <p:sldId id="265" r:id="rId18"/>
    <p:sldId id="260" r:id="rId19"/>
    <p:sldId id="264" r:id="rId20"/>
    <p:sldId id="261" r:id="rId21"/>
    <p:sldId id="276" r:id="rId22"/>
    <p:sldId id="278" r:id="rId23"/>
    <p:sldId id="275" r:id="rId24"/>
    <p:sldId id="281" r:id="rId25"/>
    <p:sldId id="279" r:id="rId26"/>
    <p:sldId id="282" r:id="rId27"/>
    <p:sldId id="284" r:id="rId28"/>
    <p:sldId id="287" r:id="rId29"/>
    <p:sldId id="288" r:id="rId30"/>
    <p:sldId id="289" r:id="rId31"/>
    <p:sldId id="285" r:id="rId32"/>
    <p:sldId id="286" r:id="rId33"/>
    <p:sldId id="290" r:id="rId34"/>
    <p:sldId id="291" r:id="rId35"/>
    <p:sldId id="292" r:id="rId36"/>
    <p:sldId id="293" r:id="rId37"/>
    <p:sldId id="294" r:id="rId38"/>
    <p:sldId id="298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826C-3489-474D-9342-33F1173A9C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58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https://www.uop.gr/images/anakoinosis/20xronia-papel-logo-01_2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ww.uop.gr/images/anakoinosis/20xronia-papel-logo-01_2.png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www.uop.gr/images/anakoinosis/20xronia-papel-logo-01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https://www.uop.gr/images/anakoinosis/20xronia-papel-logo-01_2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uop.gr/images/anakoinosis/20xronia-papel-logo-01_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08676" y="1447800"/>
            <a:ext cx="8001000" cy="220980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/>
              <a:t>ΠΑΝΕΠΙΣΤΗΜΙΟ ΠΕΛΟΠΟΝΝΗΣΟΥ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ΣΧΟΛΗ ΓΕΩΠΟΝΙΑΣ ΚΑΙ ΤΡΟΦΙΜΩΝ </a:t>
            </a:r>
            <a:br>
              <a:rPr lang="el-GR" sz="2800" dirty="0"/>
            </a:br>
            <a:r>
              <a:rPr lang="el-GR" sz="2800" u="sng" dirty="0"/>
              <a:t>ΤΜΗΜΑ ΓΕΩΠΟΝΙΑΣ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 smtClean="0"/>
              <a:t>προγραμμα</a:t>
            </a:r>
            <a:r>
              <a:rPr lang="el-GR" sz="2800" dirty="0" smtClean="0"/>
              <a:t> </a:t>
            </a:r>
            <a:r>
              <a:rPr lang="el-GR" sz="2800" dirty="0" err="1" smtClean="0"/>
              <a:t>σπουδων</a:t>
            </a:r>
            <a:r>
              <a:rPr lang="el-GR" sz="2800" dirty="0" smtClean="0"/>
              <a:t> του </a:t>
            </a:r>
            <a:r>
              <a:rPr lang="el-GR" sz="2800" dirty="0" err="1" smtClean="0"/>
              <a:t>τεωσ</a:t>
            </a:r>
            <a:r>
              <a:rPr lang="el-GR" sz="2800" dirty="0" smtClean="0"/>
              <a:t> </a:t>
            </a:r>
            <a:r>
              <a:rPr lang="el-GR" sz="2800" dirty="0" err="1" smtClean="0"/>
              <a:t>τει</a:t>
            </a:r>
            <a:r>
              <a:rPr lang="el-GR" sz="2800" dirty="0" smtClean="0"/>
              <a:t> </a:t>
            </a:r>
            <a:r>
              <a:rPr lang="el-GR" sz="2800" dirty="0" err="1" smtClean="0"/>
              <a:t>πελοποννησου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3600" b="1" dirty="0" err="1" smtClean="0"/>
              <a:t>πρακτικη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ασκηση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08776" y="4648200"/>
            <a:ext cx="6400800" cy="1947333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ΧΡΗΣΤΟΣ ΜΟΥΡΟΥΤΟΓΛΟΥ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Λέκτορας Εφαρμογών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Καλαμάτα, Σεπτέμβριος 2020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" y="0"/>
            <a:ext cx="1809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3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153744"/>
            <a:ext cx="10363200" cy="1143000"/>
          </a:xfrm>
        </p:spPr>
        <p:txBody>
          <a:bodyPr/>
          <a:lstStyle/>
          <a:p>
            <a:pPr eaLnBrk="1" hangingPunct="1"/>
            <a:r>
              <a:rPr lang="el-GR" dirty="0"/>
              <a:t>Πόσοι θα επωφεληθούν;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14640"/>
              </p:ext>
            </p:extLst>
          </p:nvPr>
        </p:nvGraphicFramePr>
        <p:xfrm>
          <a:off x="1096211" y="1407933"/>
          <a:ext cx="10026315" cy="4880284"/>
        </p:xfrm>
        <a:graphic>
          <a:graphicData uri="http://schemas.openxmlformats.org/drawingml/2006/table">
            <a:tbl>
              <a:tblPr/>
              <a:tblGrid>
                <a:gridCol w="2600547"/>
                <a:gridCol w="2475255"/>
                <a:gridCol w="2612770"/>
                <a:gridCol w="2337743"/>
              </a:tblGrid>
              <a:tr h="1763002">
                <a:tc gridSpan="2"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ΧΕΙΜΕΡΙΝΟ ΕΞΑΜΗΝΟ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ΑΚ. ΕΤΟΥΣ  2020-21                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 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ΕΑΡΙΝΟ ΕΞΑΜΗΝΟ </a:t>
                      </a:r>
                      <a:endParaRPr lang="el-GR" sz="2800">
                        <a:effectLst/>
                        <a:latin typeface="Roboto"/>
                      </a:endParaRPr>
                    </a:p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ΑΚ. ΕΤΟΥΣ  2020-21                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600"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ΔΕΟ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18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ΔΕΟ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17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00"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ΛΟΧΡΗ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12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ΛΟΧΡΗ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12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00"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ΤΕΓΕΩ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10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ΤΕΓΕΩ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10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2600"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ΤΕΤΡΟ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10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ΤΕΤΡΟ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10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5201"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ΨΗΦ.ΣΥΣΤ.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  5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ΨΗΦ.ΣΥΣΤ.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  5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5201"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ΛΟΓΟΘΕΡ.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  0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ΛΟΓΟΘΕΡ.</a:t>
                      </a:r>
                      <a:endParaRPr lang="el-GR" sz="280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solidFill>
                            <a:srgbClr val="1F497D"/>
                          </a:solidFill>
                          <a:effectLst/>
                          <a:latin typeface="Roboto"/>
                        </a:rPr>
                        <a:t>15</a:t>
                      </a:r>
                      <a:endParaRPr lang="el-GR" sz="2800" dirty="0">
                        <a:effectLst/>
                        <a:latin typeface="Robot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6" y="153744"/>
            <a:ext cx="4809068" cy="6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91745" y="637013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83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823" y="195951"/>
            <a:ext cx="8534400" cy="1507067"/>
          </a:xfrm>
        </p:spPr>
        <p:txBody>
          <a:bodyPr/>
          <a:lstStyle/>
          <a:p>
            <a:pPr eaLnBrk="1" hangingPunct="1"/>
            <a:r>
              <a:rPr lang="el-GR"/>
              <a:t>Πόσο θα επιδοτούνται;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133" y="2104256"/>
            <a:ext cx="9228667" cy="168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tx1"/>
                </a:solidFill>
              </a:rPr>
              <a:t>Για κάθε χρηματοδοτούμενο φοιτητή καλύπτεται </a:t>
            </a:r>
          </a:p>
          <a:p>
            <a:pPr marL="0" indent="0"/>
            <a:r>
              <a:rPr lang="el-GR" sz="2800" dirty="0">
                <a:solidFill>
                  <a:schemeClr val="tx1"/>
                </a:solidFill>
              </a:rPr>
              <a:t>269,89 € μηνιαία αποζημίωση (πέραν της αποζημίωσης που θα παίρνει από τον εργοδότη</a:t>
            </a:r>
            <a:r>
              <a:rPr lang="el-GR" sz="2800" dirty="0" smtClean="0">
                <a:solidFill>
                  <a:schemeClr val="tx1"/>
                </a:solidFill>
              </a:rPr>
              <a:t>) </a:t>
            </a:r>
          </a:p>
          <a:p>
            <a:pPr marL="0" indent="0"/>
            <a:r>
              <a:rPr lang="el-GR" sz="2800" dirty="0" smtClean="0">
                <a:solidFill>
                  <a:schemeClr val="tx1"/>
                </a:solidFill>
              </a:rPr>
              <a:t>10,11 € για την ασφάλιση στο Ι.Κ.Α.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1210027">
            <a:off x="7564750" y="3130403"/>
            <a:ext cx="4392613" cy="2951162"/>
          </a:xfrm>
          <a:prstGeom prst="irregularSeal2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rgbClr val="FFFF00"/>
                </a:solidFill>
              </a:rPr>
              <a:t>Η καταβολή των χρημάτων </a:t>
            </a:r>
          </a:p>
          <a:p>
            <a:pPr algn="ctr"/>
            <a:r>
              <a:rPr lang="el-GR" sz="1600" b="1">
                <a:solidFill>
                  <a:srgbClr val="FFFF00"/>
                </a:solidFill>
              </a:rPr>
              <a:t>θα γίνεται κάθε μήνα</a:t>
            </a:r>
          </a:p>
        </p:txBody>
      </p:sp>
      <p:pic>
        <p:nvPicPr>
          <p:cNvPr id="5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6" y="153744"/>
            <a:ext cx="4809068" cy="6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265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00" y="113295"/>
            <a:ext cx="8534400" cy="1507067"/>
          </a:xfrm>
        </p:spPr>
        <p:txBody>
          <a:bodyPr/>
          <a:lstStyle/>
          <a:p>
            <a:pPr eaLnBrk="1" hangingPunct="1"/>
            <a:r>
              <a:rPr lang="el-GR" dirty="0"/>
              <a:t>Τι θέλουμε να πετύχουμε;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700" y="1450680"/>
            <a:ext cx="8534400" cy="46746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l-GR" sz="2800" dirty="0">
                <a:solidFill>
                  <a:schemeClr val="tx1"/>
                </a:solidFill>
              </a:rPr>
              <a:t>Βασική στόχευση του προγράμματος είναι η ενθάρρυνση των φοιτητών να ασκηθούν στον </a:t>
            </a:r>
            <a:r>
              <a:rPr lang="el-GR" sz="2800" b="1" dirty="0">
                <a:solidFill>
                  <a:schemeClr val="tx1"/>
                </a:solidFill>
              </a:rPr>
              <a:t>ιδιωτικό</a:t>
            </a:r>
            <a:r>
              <a:rPr lang="el-GR" sz="2800" dirty="0">
                <a:solidFill>
                  <a:schemeClr val="tx1"/>
                </a:solidFill>
              </a:rPr>
              <a:t> τομέα.</a:t>
            </a:r>
          </a:p>
          <a:p>
            <a:pPr marL="0" indent="0">
              <a:lnSpc>
                <a:spcPct val="150000"/>
              </a:lnSpc>
            </a:pPr>
            <a:r>
              <a:rPr lang="el-GR" sz="2800" dirty="0">
                <a:solidFill>
                  <a:schemeClr val="tx1"/>
                </a:solidFill>
              </a:rPr>
              <a:t>Η χρηματοδότηση αφορά φοιτητές που θα πραγματοποιήσουν πρακτική άσκηση είτε στον </a:t>
            </a:r>
            <a:r>
              <a:rPr lang="el-GR" sz="2800" b="1" dirty="0">
                <a:solidFill>
                  <a:schemeClr val="tx1"/>
                </a:solidFill>
              </a:rPr>
              <a:t>ιδιωτικό</a:t>
            </a:r>
            <a:r>
              <a:rPr lang="el-GR" sz="2800" dirty="0">
                <a:solidFill>
                  <a:schemeClr val="tx1"/>
                </a:solidFill>
              </a:rPr>
              <a:t> είτε στον </a:t>
            </a:r>
            <a:r>
              <a:rPr lang="el-GR" sz="2800" b="1" dirty="0">
                <a:solidFill>
                  <a:schemeClr val="tx1"/>
                </a:solidFill>
              </a:rPr>
              <a:t>δημόσιο</a:t>
            </a:r>
            <a:r>
              <a:rPr lang="el-GR" sz="2800" dirty="0">
                <a:solidFill>
                  <a:schemeClr val="tx1"/>
                </a:solidFill>
              </a:rPr>
              <a:t> τομέα</a:t>
            </a:r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6" y="153744"/>
            <a:ext cx="4809068" cy="6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38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3744"/>
            <a:ext cx="8534400" cy="1507067"/>
          </a:xfrm>
        </p:spPr>
        <p:txBody>
          <a:bodyPr/>
          <a:lstStyle/>
          <a:p>
            <a:pPr eaLnBrk="1" hangingPunct="1"/>
            <a:r>
              <a:rPr lang="el-GR" sz="3800" dirty="0"/>
              <a:t>Ποιοι έχουν δικαίωμα συμμετοχής;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937" y="1885146"/>
            <a:ext cx="9865241" cy="412932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l-GR" sz="2400" dirty="0">
                <a:solidFill>
                  <a:srgbClr val="FFFF00"/>
                </a:solidFill>
              </a:rPr>
              <a:t>Δικαίωμα συμμετοχής έχουν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el-GR" sz="24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l-GR" sz="6600" b="1" dirty="0">
                <a:solidFill>
                  <a:srgbClr val="FFFF00"/>
                </a:solidFill>
              </a:rPr>
              <a:t>ΟΛΟΙ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l-GR" sz="2400" dirty="0">
                <a:solidFill>
                  <a:srgbClr val="FFFF00"/>
                </a:solidFill>
              </a:rPr>
              <a:t>οι φοιτητές που θα υποβάλουν τα αιτήματά τους για την περίοδο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l-GR" sz="2400" dirty="0">
                <a:solidFill>
                  <a:srgbClr val="FFFF00"/>
                </a:solidFill>
              </a:rPr>
              <a:t>από </a:t>
            </a:r>
            <a:r>
              <a:rPr lang="el-GR" sz="2400" b="1" dirty="0" smtClean="0">
                <a:solidFill>
                  <a:srgbClr val="FFFF00"/>
                </a:solidFill>
              </a:rPr>
              <a:t>01/11/2020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>
                <a:solidFill>
                  <a:srgbClr val="FFFF00"/>
                </a:solidFill>
              </a:rPr>
              <a:t>μέχρι </a:t>
            </a:r>
            <a:r>
              <a:rPr lang="el-GR" sz="2400" b="1" dirty="0" smtClean="0">
                <a:solidFill>
                  <a:srgbClr val="FFFF00"/>
                </a:solidFill>
              </a:rPr>
              <a:t>30/04/2020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el-GR" sz="2400" b="1" dirty="0" smtClean="0">
              <a:solidFill>
                <a:srgbClr val="FFFF00"/>
              </a:solidFill>
            </a:endParaRPr>
          </a:p>
          <a:p>
            <a:pPr marL="457200" indent="-457200" algn="ctr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l-GR" sz="2400" b="1" dirty="0">
              <a:solidFill>
                <a:srgbClr val="FFFF00"/>
              </a:solidFill>
            </a:endParaRPr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23" y="6014474"/>
            <a:ext cx="4809068" cy="6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46733" y="6340711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85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800"/>
              <a:t>Μέχρι πότε μπορώ να υποβάλω αίτηση συμμετοχής;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801361"/>
            <a:ext cx="7772400" cy="24765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dirty="0">
                <a:solidFill>
                  <a:srgbClr val="FFFF00"/>
                </a:solidFill>
              </a:rPr>
              <a:t>Για το </a:t>
            </a:r>
            <a:r>
              <a:rPr lang="el-GR" sz="3600" dirty="0" smtClean="0">
                <a:solidFill>
                  <a:srgbClr val="FFFF00"/>
                </a:solidFill>
              </a:rPr>
              <a:t>χειμερινό </a:t>
            </a:r>
            <a:r>
              <a:rPr lang="el-GR" sz="3600" dirty="0">
                <a:solidFill>
                  <a:srgbClr val="FFFF00"/>
                </a:solidFill>
              </a:rPr>
              <a:t>εξάμηνο </a:t>
            </a:r>
            <a:r>
              <a:rPr lang="el-GR" sz="3600" dirty="0" smtClean="0">
                <a:solidFill>
                  <a:srgbClr val="FFFF00"/>
                </a:solidFill>
              </a:rPr>
              <a:t>2020 -2021, </a:t>
            </a:r>
            <a:r>
              <a:rPr lang="el-GR" sz="3600" dirty="0">
                <a:solidFill>
                  <a:srgbClr val="FFFF00"/>
                </a:solidFill>
              </a:rPr>
              <a:t>αιτήσεις θα γίνονται δεκτές μέχρι τις </a:t>
            </a:r>
            <a:r>
              <a:rPr lang="el-GR" sz="3600" b="1" dirty="0" smtClean="0">
                <a:solidFill>
                  <a:srgbClr val="FFFF00"/>
                </a:solidFill>
              </a:rPr>
              <a:t>30/09/2020</a:t>
            </a:r>
            <a:endParaRPr lang="el-GR" sz="3600" b="1" dirty="0">
              <a:solidFill>
                <a:srgbClr val="FFFF00"/>
              </a:solidFill>
            </a:endParaRPr>
          </a:p>
        </p:txBody>
      </p:sp>
      <p:pic>
        <p:nvPicPr>
          <p:cNvPr id="5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09" y="45711"/>
            <a:ext cx="52244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27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800"/>
              <a:t>Πώς θα υποβάλω αίτηση συμμετοχής;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584" y="2492897"/>
            <a:ext cx="7772400" cy="1152525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FF00"/>
                </a:solidFill>
              </a:rPr>
              <a:t>Εγγράφως</a:t>
            </a:r>
            <a:r>
              <a:rPr lang="el-GR" dirty="0">
                <a:solidFill>
                  <a:srgbClr val="FFFF00"/>
                </a:solidFill>
              </a:rPr>
              <a:t>, στη </a:t>
            </a:r>
            <a:r>
              <a:rPr lang="el-GR" sz="2800" b="1" dirty="0">
                <a:solidFill>
                  <a:srgbClr val="FFFF00"/>
                </a:solidFill>
              </a:rPr>
              <a:t>Γραμματεία</a:t>
            </a:r>
            <a:r>
              <a:rPr lang="el-GR" dirty="0">
                <a:solidFill>
                  <a:srgbClr val="FFFF00"/>
                </a:solidFill>
              </a:rPr>
              <a:t> του Τμήματος</a:t>
            </a:r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74" y="109049"/>
            <a:ext cx="52244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29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8802" y="96253"/>
            <a:ext cx="9727114" cy="1507067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Διαδικασια</a:t>
            </a:r>
            <a:r>
              <a:rPr lang="el-GR" dirty="0" smtClean="0"/>
              <a:t> για την </a:t>
            </a:r>
            <a:r>
              <a:rPr lang="el-GR" dirty="0" err="1" smtClean="0"/>
              <a:t>ερχομενη</a:t>
            </a:r>
            <a:r>
              <a:rPr lang="el-GR" dirty="0" smtClean="0"/>
              <a:t> </a:t>
            </a:r>
            <a:r>
              <a:rPr lang="el-GR" dirty="0" err="1" smtClean="0"/>
              <a:t>περιοδο</a:t>
            </a:r>
            <a:r>
              <a:rPr lang="el-GR" dirty="0" smtClean="0"/>
              <a:t>: </a:t>
            </a:r>
            <a:r>
              <a:rPr lang="el-GR" dirty="0" err="1" smtClean="0"/>
              <a:t>νοεμβριοσ</a:t>
            </a:r>
            <a:r>
              <a:rPr lang="el-GR" dirty="0" smtClean="0"/>
              <a:t> 2020 – </a:t>
            </a:r>
            <a:r>
              <a:rPr lang="el-GR" dirty="0" err="1" smtClean="0"/>
              <a:t>απριλιοσ</a:t>
            </a:r>
            <a:r>
              <a:rPr lang="el-GR" dirty="0" smtClean="0"/>
              <a:t> 2020.. </a:t>
            </a:r>
            <a:br>
              <a:rPr lang="el-GR" dirty="0" smtClean="0"/>
            </a:b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αίτηση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1602" y="1603320"/>
            <a:ext cx="10641514" cy="525468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Υποβολή έως </a:t>
            </a:r>
            <a:r>
              <a:rPr lang="el-GR" sz="2400" dirty="0">
                <a:solidFill>
                  <a:schemeClr val="tx1"/>
                </a:solidFill>
              </a:rPr>
              <a:t>και 30 Σεπτεμβρίου </a:t>
            </a:r>
            <a:r>
              <a:rPr lang="el-GR" sz="2400" dirty="0" smtClean="0">
                <a:solidFill>
                  <a:schemeClr val="tx1"/>
                </a:solidFill>
              </a:rPr>
              <a:t>2020, χωρίς παράταση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 Κάνεις: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2400" dirty="0" smtClean="0">
                <a:solidFill>
                  <a:schemeClr val="tx1"/>
                </a:solidFill>
              </a:rPr>
              <a:t>Μια αίτηση που την κατεβάζεις από την ιστοσελίδα του Τμήματος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http://</a:t>
            </a:r>
            <a:r>
              <a:rPr lang="en-US" sz="2400" dirty="0" smtClean="0">
                <a:solidFill>
                  <a:srgbClr val="FFFF00"/>
                </a:solidFill>
              </a:rPr>
              <a:t>agro.uop.gr/index.php/praktiki-askisi/required-documents 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ή από </a:t>
            </a:r>
            <a:r>
              <a:rPr lang="el-GR" sz="2400" dirty="0">
                <a:solidFill>
                  <a:schemeClr val="tx1"/>
                </a:solidFill>
              </a:rPr>
              <a:t>το ΔΑΣΤΑ </a:t>
            </a:r>
            <a:r>
              <a:rPr lang="el-GR" sz="2400" dirty="0" smtClean="0">
                <a:solidFill>
                  <a:schemeClr val="tx1"/>
                </a:solidFill>
              </a:rPr>
              <a:t>(Δομή </a:t>
            </a:r>
            <a:r>
              <a:rPr lang="el-GR" sz="2400" dirty="0">
                <a:solidFill>
                  <a:schemeClr val="tx1"/>
                </a:solidFill>
              </a:rPr>
              <a:t>Απασχόλησης &amp; </a:t>
            </a:r>
            <a:r>
              <a:rPr lang="el-GR" sz="2400" dirty="0" smtClean="0">
                <a:solidFill>
                  <a:schemeClr val="tx1"/>
                </a:solidFill>
              </a:rPr>
              <a:t>Σταδιοδρομίας) </a:t>
            </a:r>
            <a:r>
              <a:rPr lang="en-US" sz="2400" dirty="0">
                <a:solidFill>
                  <a:srgbClr val="FFFF00"/>
                </a:solidFill>
              </a:rPr>
              <a:t>http://</a:t>
            </a:r>
            <a:r>
              <a:rPr lang="en-US" sz="2400" dirty="0" smtClean="0">
                <a:solidFill>
                  <a:srgbClr val="FFFF00"/>
                </a:solidFill>
              </a:rPr>
              <a:t>dasta.teikal.gr/Internship/Articles/5991.html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ΤΗΝ ΑΙΤΗΣΗ ΤΗΝ ΣΥΜΠΛΗΡΩΝΕΙΣ ΨΗΦΙΑΚΑ </a:t>
            </a:r>
            <a:r>
              <a:rPr lang="el-GR" sz="2400" u="sng" dirty="0" smtClean="0">
                <a:solidFill>
                  <a:schemeClr val="tx1"/>
                </a:solidFill>
              </a:rPr>
              <a:t>και στη συνέχεια την εκτυπώνεις </a:t>
            </a:r>
            <a:r>
              <a:rPr lang="el-GR" sz="2400" dirty="0" smtClean="0">
                <a:solidFill>
                  <a:schemeClr val="tx1"/>
                </a:solidFill>
              </a:rPr>
              <a:t>και την υπογράφεις, και… </a:t>
            </a:r>
            <a:r>
              <a:rPr lang="el-GR" sz="2400" b="1" dirty="0" smtClean="0">
                <a:solidFill>
                  <a:schemeClr val="tx1"/>
                </a:solidFill>
              </a:rPr>
              <a:t>ή τη στέλνεις ταχυδρομικά μαζί με τα έγγραφα που σου περιγράφουμε παρακάτω ή την υποβάλλεις στη Γραμματεία του Τμήματος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ηλεκτρονικά ή </a:t>
            </a:r>
            <a:r>
              <a:rPr lang="el-GR" sz="2400" b="1" dirty="0" smtClean="0">
                <a:solidFill>
                  <a:srgbClr val="FFC000"/>
                </a:solidFill>
              </a:rPr>
              <a:t>δια ζώσης ( </a:t>
            </a:r>
            <a:endParaRPr lang="el-GR" sz="2400" dirty="0" smtClean="0">
              <a:solidFill>
                <a:srgbClr val="FFC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7528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8542" t="11111" r="40521" b="6389"/>
          <a:stretch/>
        </p:blipFill>
        <p:spPr>
          <a:xfrm>
            <a:off x="981075" y="0"/>
            <a:ext cx="4572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937455" y="292587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αίτηση</a:t>
            </a:r>
            <a:endParaRPr lang="en-US" sz="280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2997724" y="989814"/>
            <a:ext cx="3348085" cy="42420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45809" y="1850708"/>
            <a:ext cx="51548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Προσοχή (2): δηλώνεις </a:t>
            </a:r>
            <a:r>
              <a:rPr lang="el-GR" dirty="0"/>
              <a:t>υπεύθυνα εάν </a:t>
            </a:r>
            <a:r>
              <a:rPr lang="el-GR" dirty="0" smtClean="0"/>
              <a:t>επιθυμείς </a:t>
            </a:r>
            <a:r>
              <a:rPr lang="el-GR" dirty="0"/>
              <a:t>ή όχι να </a:t>
            </a:r>
            <a:r>
              <a:rPr lang="el-GR" dirty="0" smtClean="0"/>
              <a:t>συμμετάσχεις </a:t>
            </a:r>
            <a:r>
              <a:rPr lang="el-GR" dirty="0"/>
              <a:t>στο χρηματοδοτούμενο, μέσω ΕΣΠΑ, Πρόγραμμα ΠΑ του Ιδρύματος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45809" y="815807"/>
            <a:ext cx="55790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Προσοχή (1): Συμπλήρωσέ την ηλεκτρονικά, και μετά εκτύπωσέ την. Δεν γνωρίζουμε όλοι τη Γραμμική Β</a:t>
            </a:r>
            <a:endParaRPr lang="en-US" dirty="0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 flipH="1">
            <a:off x="3799002" y="2177592"/>
            <a:ext cx="2546808" cy="140637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45809" y="3075943"/>
            <a:ext cx="581633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FFFF00"/>
                </a:solidFill>
              </a:rPr>
              <a:t>Προσοχή (3): Υπάρχουν 3 ΣΥΝΗΜΜΕΝΑ για την τρέχουσα περίοδο:</a:t>
            </a:r>
          </a:p>
          <a:p>
            <a:pPr marL="342900" indent="-342900">
              <a:buAutoNum type="arabicPeriod"/>
            </a:pPr>
            <a:r>
              <a:rPr lang="el-GR" b="1" dirty="0" smtClean="0"/>
              <a:t>Αναλυτική βαθμολογία (άσε τη Γραμματεία να την εκτυπώσει και να την «κολλήσει» στην αίτηση</a:t>
            </a:r>
          </a:p>
          <a:p>
            <a:pPr marL="342900" indent="-342900">
              <a:buAutoNum type="arabicPeriod"/>
            </a:pPr>
            <a:r>
              <a:rPr lang="el-GR" b="1" dirty="0" smtClean="0"/>
              <a:t>Η βεβαίωση αποδοχής απασχόλησης (ακολουθεί η εικόνα της, </a:t>
            </a:r>
            <a:r>
              <a:rPr lang="el-GR" dirty="0" smtClean="0"/>
              <a:t>την κατεβάζεις από την ιστοσελίδα του Τμήματος ή του Γραφείου Πρακτικής Άσκησης)</a:t>
            </a:r>
          </a:p>
          <a:p>
            <a:pPr marL="342900" indent="-342900">
              <a:buAutoNum type="arabicPeriod"/>
            </a:pPr>
            <a:r>
              <a:rPr lang="el-GR" b="1" dirty="0" smtClean="0"/>
              <a:t>Υπεύθυνη Δήλωση (1599/1986) που λέει κάποια πραματάκια για όσους θέλουν να διεκδικήσουν μια θέση στο πρόγραμμα ΕΣΠΑ </a:t>
            </a:r>
            <a:r>
              <a:rPr lang="el-GR" dirty="0" smtClean="0"/>
              <a:t>(δες παρακάτω)</a:t>
            </a:r>
            <a:endParaRPr lang="en-US" b="1" dirty="0"/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4892512" y="4477732"/>
            <a:ext cx="1216058" cy="61274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97533" y="6488668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43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8802" y="96253"/>
            <a:ext cx="9727114" cy="1507067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Διαδικασια</a:t>
            </a:r>
            <a:r>
              <a:rPr lang="el-GR" dirty="0" smtClean="0"/>
              <a:t> για την </a:t>
            </a:r>
            <a:r>
              <a:rPr lang="el-GR" dirty="0" err="1" smtClean="0"/>
              <a:t>ερχομενη</a:t>
            </a:r>
            <a:r>
              <a:rPr lang="el-GR" dirty="0" smtClean="0"/>
              <a:t> </a:t>
            </a:r>
            <a:r>
              <a:rPr lang="el-GR" dirty="0" err="1" smtClean="0"/>
              <a:t>περιοδο</a:t>
            </a:r>
            <a:r>
              <a:rPr lang="el-GR" dirty="0" smtClean="0"/>
              <a:t>: </a:t>
            </a:r>
            <a:r>
              <a:rPr lang="el-GR" dirty="0" err="1" smtClean="0"/>
              <a:t>νοεμβριοσ</a:t>
            </a:r>
            <a:r>
              <a:rPr lang="el-GR" dirty="0" smtClean="0"/>
              <a:t> 2020 – </a:t>
            </a:r>
            <a:r>
              <a:rPr lang="el-GR" dirty="0" err="1" smtClean="0"/>
              <a:t>απριλιοσ</a:t>
            </a:r>
            <a:r>
              <a:rPr lang="el-GR" dirty="0" smtClean="0"/>
              <a:t> 2020.. </a:t>
            </a:r>
            <a:br>
              <a:rPr lang="el-GR" dirty="0" smtClean="0"/>
            </a:b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αίτηση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1602" y="1603320"/>
            <a:ext cx="10641514" cy="5254680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el-GR" sz="2400" b="1" dirty="0" smtClean="0">
                <a:solidFill>
                  <a:schemeClr val="tx1"/>
                </a:solidFill>
              </a:rPr>
              <a:t>Αναλυτική βαθμολογία </a:t>
            </a:r>
            <a:r>
              <a:rPr lang="el-GR" sz="2400" dirty="0" smtClean="0">
                <a:solidFill>
                  <a:schemeClr val="tx1"/>
                </a:solidFill>
              </a:rPr>
              <a:t>(θα τη δώσει εκτυπωμένη η Γραμματεία στην επιτροπή πρακτικής άσκησης)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l-GR" sz="2400" b="1" dirty="0" smtClean="0">
                <a:solidFill>
                  <a:schemeClr val="tx1"/>
                </a:solidFill>
              </a:rPr>
              <a:t>Βεβαίωση αποδοχής απασχόλησης του φορέα </a:t>
            </a:r>
            <a:r>
              <a:rPr lang="el-GR" sz="2400" b="1" dirty="0">
                <a:solidFill>
                  <a:schemeClr val="tx1"/>
                </a:solidFill>
              </a:rPr>
              <a:t>πρακτικής </a:t>
            </a:r>
            <a:r>
              <a:rPr lang="el-GR" sz="2400" dirty="0">
                <a:solidFill>
                  <a:schemeClr val="tx1"/>
                </a:solidFill>
              </a:rPr>
              <a:t>άσκησης </a:t>
            </a:r>
            <a:r>
              <a:rPr lang="el-GR" sz="2400" dirty="0" smtClean="0">
                <a:solidFill>
                  <a:schemeClr val="tx1"/>
                </a:solidFill>
              </a:rPr>
              <a:t>όπου θα </a:t>
            </a:r>
            <a:r>
              <a:rPr lang="el-GR" sz="2400" dirty="0">
                <a:solidFill>
                  <a:schemeClr val="tx1"/>
                </a:solidFill>
              </a:rPr>
              <a:t>αναφέρεται και η σύμφωνη γνώμη του, για συμμετοχή ή όχι του ασκούμενου στο χρηματοδοτούμενο, μέσω ΕΣΠΑ, Πρόγραμμα ΠΑ του </a:t>
            </a:r>
            <a:r>
              <a:rPr lang="el-GR" sz="2400" dirty="0" smtClean="0">
                <a:solidFill>
                  <a:schemeClr val="tx1"/>
                </a:solidFill>
              </a:rPr>
              <a:t>Ιδρύματος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l-GR" sz="2400" dirty="0" smtClean="0">
                <a:solidFill>
                  <a:schemeClr val="tx1"/>
                </a:solidFill>
              </a:rPr>
              <a:t>Υπεύθυνη δήλωση που αναφέρει: …….. Δες παρακάτω: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666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6746" t="15576" r="40910" b="10194"/>
          <a:stretch/>
        </p:blipFill>
        <p:spPr>
          <a:xfrm>
            <a:off x="947209" y="0"/>
            <a:ext cx="5286375" cy="682448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355347" y="55781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</a:rPr>
              <a:t>Βεβαίωση αποδοχής απασχόλησης του φορέα πρακτικής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70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8379" y="0"/>
            <a:ext cx="11090693" cy="94648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ΣΚΟΠΟΣ ΤΗΣ ΠΡΑΚΤΙΚΗΣ ΑΣΚΗΣΗΣ (</a:t>
            </a:r>
            <a:r>
              <a:rPr lang="el-GR" sz="3200" b="1" dirty="0" err="1" smtClean="0"/>
              <a:t>π.δ.</a:t>
            </a:r>
            <a:r>
              <a:rPr lang="el-GR" sz="3200" b="1" dirty="0" smtClean="0"/>
              <a:t> 174/85)</a:t>
            </a:r>
            <a:endParaRPr lang="en-US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9806" y="1621812"/>
            <a:ext cx="11489266" cy="4044393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«Οι σπουδαστές των Τεχνολογικών Εκπαιδευτικών Ιδρυμάτων (Τ.Ε.Ι) κατά τη διάρκεια των σπουδών τους υποχρεούνται σε πρακτική άσκηση στο επάγγελμα σύμφωνα με τις διατάξεις του διατάγματος αυτού.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Η άσκηση στο επάγγελμα είναι ελεγχόμενη από τις οικείες σχολές και αποσκοπεί: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Στην 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ενημέρωση των </a:t>
            </a:r>
            <a:r>
              <a:rPr lang="el-G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ασκουμένων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για τη διάρθρωση και λειτουργία των μονάδων παραγωγής ή υπηρεσιών, για τους κοινωνικούς, οικονομικούς και τεχνολογικούς παράγοντες που επηρεάζουν τις συνθήκες εργασίας, καθώς και στην 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ενεργό συμμετοχή των </a:t>
            </a:r>
            <a:r>
              <a:rPr lang="el-G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ασκουμένων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στις διαδικασίες και μεθόδους παραγωγής ή παροχής υπηρεσιών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Στο 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συσχετισμό </a:t>
            </a:r>
            <a:r>
              <a:rPr lang="el-GR" sz="2000" dirty="0" smtClean="0">
                <a:solidFill>
                  <a:schemeClr val="tx1"/>
                </a:solidFill>
              </a:rPr>
              <a:t>των θεωρητικών και εργαστηριακών γνώσεων που αποκτήθηκαν κατά τη διάρκεια των σπουδών με τα προβλήματα των χώρων εφαρμογής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Στην </a:t>
            </a:r>
            <a:r>
              <a:rPr lang="el-GR" sz="2000" dirty="0" smtClean="0">
                <a:solidFill>
                  <a:srgbClr val="FFFF00"/>
                </a:solidFill>
              </a:rPr>
              <a:t>επαφή των σχολών</a:t>
            </a:r>
            <a:r>
              <a:rPr lang="el-GR" sz="2000" dirty="0" smtClean="0">
                <a:solidFill>
                  <a:schemeClr val="tx1"/>
                </a:solidFill>
              </a:rPr>
              <a:t> των Τ.Ε.Ι. με τους </a:t>
            </a:r>
            <a:r>
              <a:rPr lang="el-GR" sz="2000" dirty="0" smtClean="0">
                <a:solidFill>
                  <a:srgbClr val="FFFF00"/>
                </a:solidFill>
              </a:rPr>
              <a:t>χώρους παραγωγής </a:t>
            </a:r>
            <a:r>
              <a:rPr lang="el-GR" sz="2000" dirty="0" smtClean="0">
                <a:solidFill>
                  <a:schemeClr val="tx1"/>
                </a:solidFill>
              </a:rPr>
              <a:t>και </a:t>
            </a:r>
            <a:r>
              <a:rPr lang="el-GR" sz="2000" dirty="0" smtClean="0">
                <a:solidFill>
                  <a:srgbClr val="FFFF00"/>
                </a:solidFill>
              </a:rPr>
              <a:t>εφαρμοσμένης έρευνας </a:t>
            </a:r>
            <a:r>
              <a:rPr lang="el-GR" sz="2000" dirty="0" smtClean="0">
                <a:solidFill>
                  <a:schemeClr val="tx1"/>
                </a:solidFill>
              </a:rPr>
              <a:t>για τη δημιουργία αμφίδρομης σχέσης μεταξύ τους  ..»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38817" y="634153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3352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6875" t="12964" r="39896" b="6296"/>
          <a:stretch/>
        </p:blipFill>
        <p:spPr>
          <a:xfrm>
            <a:off x="821268" y="0"/>
            <a:ext cx="5029200" cy="6873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3995" y="967732"/>
            <a:ext cx="598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υπεύθυνη δήλωση για όσους υποβάλλουν αίτηση για πρακτική </a:t>
            </a:r>
            <a:r>
              <a:rPr lang="el-GR" b="1" dirty="0" smtClean="0"/>
              <a:t>και επιθυμούν να συμμετέχουν στο πρόγραμμα ΕΣΠΑ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6" name="Εικόνα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75" y="88952"/>
            <a:ext cx="52244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ΕΚΔΗΛΩΣΕΙΣ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426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Διαδικασια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Η γραμματεία συγκεντρώνει μέχρι την καταληκτική ημερομηνία τις αιτήσεις σας και αφού συμπληρώσει το φάκελο υποψηφιότητας του καθενός με τις αναλυτικές βαθμολογίες, τα δίνει στην Επιτροπή Πρακτικής Άσκησης του Τμήματος Γεωπονίας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159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2819" y="43956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l-GR" dirty="0"/>
              <a:t>οι χρηματοδοτούμενες θέσεις για το Χειμερινό εξάμηνο 2020 είναι περιορισμένες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22401"/>
              </p:ext>
            </p:extLst>
          </p:nvPr>
        </p:nvGraphicFramePr>
        <p:xfrm>
          <a:off x="2132062" y="2569998"/>
          <a:ext cx="6634865" cy="2743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95533"/>
                <a:gridCol w="1507990"/>
                <a:gridCol w="173134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Τομέας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Αριθμός θέσεων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Ποσοστό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Ιδιωτικός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55%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Δημόσιος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45%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ΣΥΝΟΛΟ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31" y="5702163"/>
            <a:ext cx="7151577" cy="10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062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62" y="216990"/>
            <a:ext cx="8534400" cy="1507067"/>
          </a:xfrm>
        </p:spPr>
        <p:txBody>
          <a:bodyPr/>
          <a:lstStyle/>
          <a:p>
            <a:pPr eaLnBrk="1" hangingPunct="1"/>
            <a:r>
              <a:rPr lang="el-GR" dirty="0"/>
              <a:t>Πώς θα γίνει η επιλογή;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62" y="1581347"/>
            <a:ext cx="11278402" cy="3615267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 οι ενδιαφερόμενοι είναι περισσότεροι από τις προσφερόμενες θέσεις, η επιλογή των φοιτητών που θα συμμετέχουν στο πρόγραμμα θα γίνεται από τις αντίστοιχες </a:t>
            </a:r>
            <a:r>
              <a:rPr lang="el-GR" sz="2400" b="1" dirty="0"/>
              <a:t>Επιτροπές Πρακτικής Άσκησης</a:t>
            </a:r>
            <a:r>
              <a:rPr lang="el-GR" sz="2400" dirty="0"/>
              <a:t> των </a:t>
            </a:r>
            <a:r>
              <a:rPr lang="el-GR" sz="2400" dirty="0" smtClean="0"/>
              <a:t>Τμημάτων</a:t>
            </a:r>
          </a:p>
          <a:p>
            <a:pPr marL="0" indent="0">
              <a:buNone/>
            </a:pPr>
            <a:r>
              <a:rPr lang="el-GR" sz="2400" b="1" u="sng" dirty="0"/>
              <a:t>(σύνολο μαθημάτων που έχει περάσει ο φοιτητής)x (</a:t>
            </a:r>
            <a:r>
              <a:rPr lang="el-GR" sz="2400" b="1" u="sng" dirty="0" err="1"/>
              <a:t>μ.ο.βαθμολογίας</a:t>
            </a:r>
            <a:r>
              <a:rPr lang="el-GR" sz="2400" b="1" u="sng" dirty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	</a:t>
            </a:r>
            <a:r>
              <a:rPr lang="el-GR" sz="2400" b="1" dirty="0" smtClean="0"/>
              <a:t>               συνολικό αριθμό μαθημάτων </a:t>
            </a:r>
            <a:r>
              <a:rPr lang="el-GR" sz="2400" b="1" dirty="0"/>
              <a:t>πτυχίου</a:t>
            </a:r>
            <a:endParaRPr lang="en-US" sz="2400" dirty="0"/>
          </a:p>
          <a:p>
            <a:pPr marL="0" indent="0">
              <a:buNone/>
            </a:pPr>
            <a:endParaRPr lang="el-GR" sz="2400" b="1" dirty="0"/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9" y="5698591"/>
            <a:ext cx="7021223" cy="10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52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62" y="216990"/>
            <a:ext cx="8534400" cy="1507067"/>
          </a:xfrm>
        </p:spPr>
        <p:txBody>
          <a:bodyPr/>
          <a:lstStyle/>
          <a:p>
            <a:pPr eaLnBrk="1" hangingPunct="1"/>
            <a:r>
              <a:rPr lang="el-GR" dirty="0"/>
              <a:t>Πώς θα γίνει η επιλογή;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62" y="1581347"/>
            <a:ext cx="11278402" cy="3615267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Σε περίπτωση ισοβαθμίας, προκρίνεται ο φοιτητής που βρίσκεται στο μικρότερο εξάμηνο σπουδών του και αν και εκεί υπάρχει ισοβαθμία προκρίνεται ο φοιτητής που έχει περάσει τα περισσότερα σε αριθμό μαθήματα.</a:t>
            </a:r>
            <a:endParaRPr lang="en-US" sz="2800" dirty="0"/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93" y="5723990"/>
            <a:ext cx="7021223" cy="10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88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62" y="216990"/>
            <a:ext cx="8534400" cy="1507067"/>
          </a:xfrm>
        </p:spPr>
        <p:txBody>
          <a:bodyPr/>
          <a:lstStyle/>
          <a:p>
            <a:pPr eaLnBrk="1" hangingPunct="1"/>
            <a:r>
              <a:rPr lang="el-GR" dirty="0" smtClean="0"/>
              <a:t>Ειδικές περιπτώσεις</a:t>
            </a:r>
            <a:endParaRPr 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62" y="1581347"/>
            <a:ext cx="11278402" cy="3801358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/>
              <a:t>Η είσοδος φοιτητών ΑΜΕΑ στο χρηματοδοτούμενο πρόγραμμα του ΕΣΠΑ γίνεται κατά προτεραιότητα και χωρίς  αξιολόγηση.</a:t>
            </a:r>
            <a:endParaRPr lang="en-US" sz="3200" dirty="0"/>
          </a:p>
          <a:p>
            <a:pPr marL="0" indent="0" algn="ctr">
              <a:buNone/>
            </a:pPr>
            <a:endParaRPr lang="el-GR" sz="3200" b="1" dirty="0"/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51" y="5731534"/>
            <a:ext cx="7021223" cy="10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50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62" y="216990"/>
            <a:ext cx="8534400" cy="1507067"/>
          </a:xfrm>
        </p:spPr>
        <p:txBody>
          <a:bodyPr/>
          <a:lstStyle/>
          <a:p>
            <a:r>
              <a:rPr lang="el-GR" dirty="0"/>
              <a:t>Ειδικές περιπτώσεις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62" y="1581347"/>
            <a:ext cx="11278402" cy="3801358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/>
              <a:t>Φοιτητές που έχουν εισαχθεί με κατατακτήριες εξετάσεις, επιλέγονται να συμμετέχουν στο χρηματοδοτούμενο, μέσω ΕΣΠΑ, Πρόγραμμα ΠΑ του Ιδρύματος, μόνο εάν έχουν μείνει αδιάθετες θέσεις, μετά την αρχική κατανομή.</a:t>
            </a:r>
            <a:endParaRPr lang="el-GR" sz="3200" b="1" dirty="0"/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92" y="5731534"/>
            <a:ext cx="7021223" cy="10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97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5074" y="151002"/>
            <a:ext cx="8534400" cy="1507067"/>
          </a:xfrm>
        </p:spPr>
        <p:txBody>
          <a:bodyPr/>
          <a:lstStyle/>
          <a:p>
            <a:pPr eaLnBrk="1" hangingPunct="1"/>
            <a:r>
              <a:rPr lang="el-GR" dirty="0"/>
              <a:t>Πώς θα ανακοινώνονται οι </a:t>
            </a:r>
            <a:r>
              <a:rPr lang="el-GR" dirty="0" smtClean="0"/>
              <a:t>δικαιούχοι του </a:t>
            </a:r>
            <a:r>
              <a:rPr lang="el-GR" dirty="0" err="1" smtClean="0"/>
              <a:t>προγραμματος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596" y="1853763"/>
            <a:ext cx="8534400" cy="361526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dirty="0">
                <a:solidFill>
                  <a:schemeClr val="tx1"/>
                </a:solidFill>
              </a:rPr>
              <a:t>Με ευθύνη του </a:t>
            </a:r>
            <a:r>
              <a:rPr lang="el-GR" dirty="0" smtClean="0">
                <a:solidFill>
                  <a:schemeClr val="tx1"/>
                </a:solidFill>
              </a:rPr>
              <a:t>Τμήματος (μέσω της επιτροπής πρακτικής άσκησης): </a:t>
            </a:r>
            <a:endParaRPr lang="el-GR" dirty="0">
              <a:solidFill>
                <a:schemeClr val="tx1"/>
              </a:solidFill>
            </a:endParaRPr>
          </a:p>
          <a:p>
            <a:pPr eaLnBrk="1" hangingPunct="1"/>
            <a:r>
              <a:rPr lang="el-GR" dirty="0">
                <a:solidFill>
                  <a:schemeClr val="tx1"/>
                </a:solidFill>
              </a:rPr>
              <a:t>Θα αναρτάται ο πίνακας των επιλεγμένων </a:t>
            </a:r>
            <a:r>
              <a:rPr lang="el-GR" dirty="0" smtClean="0">
                <a:solidFill>
                  <a:schemeClr val="tx1"/>
                </a:solidFill>
              </a:rPr>
              <a:t>φοιτητών. Αυτός θα είναι </a:t>
            </a:r>
            <a:r>
              <a:rPr lang="el-GR" sz="2400" u="sng" dirty="0" smtClean="0">
                <a:solidFill>
                  <a:srgbClr val="FFFF00"/>
                </a:solidFill>
              </a:rPr>
              <a:t>Ο ΠΡΟΣΩΡΙΝΟΣ ΠΙΝΑΚΑΣ ΑΠΟΤΕΛΕΣΜΑΤΩΝ </a:t>
            </a:r>
            <a:r>
              <a:rPr lang="el-GR" dirty="0" smtClean="0">
                <a:solidFill>
                  <a:schemeClr val="tx1"/>
                </a:solidFill>
              </a:rPr>
              <a:t>τα </a:t>
            </a:r>
            <a:r>
              <a:rPr lang="el-G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έντυπα των ενστάσεων </a:t>
            </a:r>
            <a:r>
              <a:rPr lang="el-GR" dirty="0" smtClean="0">
                <a:solidFill>
                  <a:schemeClr val="tx1"/>
                </a:solidFill>
              </a:rPr>
              <a:t>βρίσκονται κι αυτά στην ιστοσελίδα του Τμήματος και του Γραφείου Πρακτικής Άσκησης. Τα συμπληρώνετε ηλεκτρονικά και τα υποβάλλετε υπογεγραμμένα ή τα στέλνετε ηλεκτρονικά στη Γραμματεία του Τμήματος</a:t>
            </a:r>
            <a:endParaRPr lang="el-GR" sz="1800" dirty="0">
              <a:solidFill>
                <a:schemeClr val="tx1"/>
              </a:solidFill>
            </a:endParaRPr>
          </a:p>
          <a:p>
            <a:pPr eaLnBrk="1" hangingPunct="1"/>
            <a:r>
              <a:rPr lang="el-GR" dirty="0">
                <a:solidFill>
                  <a:schemeClr val="tx1"/>
                </a:solidFill>
              </a:rPr>
              <a:t>Θα ενημερώνονται οι φοιτητές από τη γραμματεία τους και </a:t>
            </a:r>
          </a:p>
          <a:p>
            <a:pPr eaLnBrk="1" hangingPunct="1"/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Θα προσκομίζουν οι φοιτητές υποχρεωτικά πριν την έναρξη της πρακτικής άσκησης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προαπαιτούμενα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έγγραφα </a:t>
            </a:r>
            <a:r>
              <a:rPr lang="el-GR" b="1" dirty="0" smtClean="0">
                <a:solidFill>
                  <a:srgbClr val="FFFF00"/>
                </a:solidFill>
              </a:rPr>
              <a:t>ΘΑ ΕΠΑΝΕΛΘΟΥΜΕ Σ’ ΑΥΤΟ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6" y="5664724"/>
            <a:ext cx="7021223" cy="10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71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7396" t="14445" r="40729" b="7778"/>
          <a:stretch/>
        </p:blipFill>
        <p:spPr>
          <a:xfrm>
            <a:off x="1026584" y="33618"/>
            <a:ext cx="4972050" cy="6824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0542" y="648983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Έντυπο ένστασης</a:t>
            </a:r>
            <a:endParaRPr lang="en-US" sz="2400" b="1" dirty="0"/>
          </a:p>
        </p:txBody>
      </p:sp>
      <p:pic>
        <p:nvPicPr>
          <p:cNvPr id="6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455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9912" y="286807"/>
            <a:ext cx="8534400" cy="1507067"/>
          </a:xfrm>
        </p:spPr>
        <p:txBody>
          <a:bodyPr/>
          <a:lstStyle/>
          <a:p>
            <a:r>
              <a:rPr lang="el-GR" dirty="0" smtClean="0"/>
              <a:t>Μετά το πέρας της περιόδου των </a:t>
            </a:r>
            <a:r>
              <a:rPr lang="el-GR" dirty="0" err="1" smtClean="0"/>
              <a:t>ενστασεων</a:t>
            </a:r>
            <a:r>
              <a:rPr lang="el-GR" dirty="0" smtClean="0"/>
              <a:t>…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9912" y="2162175"/>
            <a:ext cx="8534400" cy="3615267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Η επιτροπή πρακτικής άσκησης ανακοινώνει τα τελικά αποτελέσματα και ξεκινάς την πρακτική σου.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48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Σκοποσ</a:t>
            </a:r>
            <a:r>
              <a:rPr lang="el-GR" dirty="0" smtClean="0"/>
              <a:t> </a:t>
            </a:r>
            <a:r>
              <a:rPr lang="el-GR" dirty="0" err="1" smtClean="0"/>
              <a:t>πρακτικησ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l-GR" i="1" dirty="0" smtClean="0">
                <a:solidFill>
                  <a:schemeClr val="tx1"/>
                </a:solidFill>
              </a:rPr>
              <a:t>Πιο περιεκτικά: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rgbClr val="FFFF00"/>
                </a:solidFill>
              </a:rPr>
              <a:t>Να </a:t>
            </a:r>
            <a:r>
              <a:rPr lang="el-GR" dirty="0">
                <a:solidFill>
                  <a:srgbClr val="FFFF00"/>
                </a:solidFill>
              </a:rPr>
              <a:t>έρθει ο φοιτητής σε επαφή με εργασιακό περιβάλλον συναφούς του αντικειμένου σπουδών, για να αξιοποιηθεί το θεωρητικό υπόβαθρο των σπουδών, να καλλιεργήσει σχετικές δεξιότητες και ικανότητες και να αποκτήσει εργασιακή εμπειρία.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38817" y="634153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474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8487" y="0"/>
            <a:ext cx="8534400" cy="1507067"/>
          </a:xfrm>
        </p:spPr>
        <p:txBody>
          <a:bodyPr/>
          <a:lstStyle/>
          <a:p>
            <a:r>
              <a:rPr lang="el-GR" dirty="0" smtClean="0"/>
              <a:t>Το νέο ξεκίνημα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8487" y="1230029"/>
            <a:ext cx="10174288" cy="4827058"/>
          </a:xfrm>
        </p:spPr>
        <p:txBody>
          <a:bodyPr>
            <a:normAutofit/>
          </a:bodyPr>
          <a:lstStyle/>
          <a:p>
            <a:r>
              <a:rPr lang="el-G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περασμένη ανακοίνωση  (στο πεδίο πρακτική) της ιστοσελίδας του Τμήματος: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Σας αποστέλλονται: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Ειδική </a:t>
            </a:r>
            <a:r>
              <a:rPr lang="el-GR" dirty="0">
                <a:solidFill>
                  <a:schemeClr val="tx1"/>
                </a:solidFill>
              </a:rPr>
              <a:t>Σύμβαση για την Πρακτική Άσκηση,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Οδηγίες</a:t>
            </a:r>
            <a:r>
              <a:rPr lang="el-GR" dirty="0">
                <a:solidFill>
                  <a:schemeClr val="tx1"/>
                </a:solidFill>
              </a:rPr>
              <a:t>,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Βιβλίο </a:t>
            </a:r>
            <a:r>
              <a:rPr lang="el-GR" dirty="0">
                <a:solidFill>
                  <a:schemeClr val="tx1"/>
                </a:solidFill>
              </a:rPr>
              <a:t>Πρακτικής Άσκησης (με ταχυδρομείο),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Υπόδειγμα </a:t>
            </a:r>
            <a:r>
              <a:rPr lang="el-GR" dirty="0">
                <a:solidFill>
                  <a:schemeClr val="tx1"/>
                </a:solidFill>
              </a:rPr>
              <a:t>Βεβαίωσης Φορέα για ολοκλήρωση πρακτικής άσκησης. 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u="sng" dirty="0" smtClean="0">
                <a:solidFill>
                  <a:schemeClr val="tx1"/>
                </a:solidFill>
              </a:rPr>
              <a:t>Οι </a:t>
            </a:r>
            <a:r>
              <a:rPr lang="el-GR" u="sng" dirty="0">
                <a:solidFill>
                  <a:schemeClr val="tx1"/>
                </a:solidFill>
              </a:rPr>
              <a:t>φοιτητές των οποίων η πρακτική άσκηση χρηματοδοτείται από το ΕΣΠΑ θα λάβουν την σχετική Ειδική Σύμβαση για την Πρακτική Άσκηση και λοιπά απαραίτητα έγγραφα από το Γραφείο Πρακτικής Άσκησης του Πανεπιστημίου Πελοποννήσου.</a:t>
            </a:r>
            <a:r>
              <a:rPr lang="el-GR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18" y="5780048"/>
            <a:ext cx="5178475" cy="746204"/>
          </a:xfrm>
          <a:prstGeom prst="rect">
            <a:avLst/>
          </a:prstGeom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29800" y="6156920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073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47737" y="0"/>
            <a:ext cx="8534400" cy="1507067"/>
          </a:xfrm>
        </p:spPr>
        <p:txBody>
          <a:bodyPr/>
          <a:lstStyle/>
          <a:p>
            <a:pPr eaLnBrk="1" hangingPunct="1"/>
            <a:r>
              <a:rPr lang="el-GR" sz="4000" dirty="0"/>
              <a:t>Τι κερδίζω αν </a:t>
            </a:r>
            <a:r>
              <a:rPr lang="el-GR" sz="4000" dirty="0" smtClean="0"/>
              <a:t>ενταχθώ ΣΤΟ ΠΡΌΓΡΑΜΜΑ;</a:t>
            </a:r>
            <a:endParaRPr lang="el-GR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7" y="1633008"/>
            <a:ext cx="9930369" cy="3615267"/>
          </a:xfrm>
        </p:spPr>
        <p:txBody>
          <a:bodyPr>
            <a:normAutofit/>
          </a:bodyPr>
          <a:lstStyle/>
          <a:p>
            <a:pPr eaLnBrk="1" hangingPunct="1"/>
            <a:r>
              <a:rPr lang="el-GR" sz="1800" b="1" dirty="0">
                <a:solidFill>
                  <a:schemeClr val="tx1"/>
                </a:solidFill>
              </a:rPr>
              <a:t>Για τους ασκούμενους στον </a:t>
            </a:r>
            <a:r>
              <a:rPr lang="el-GR" b="1" dirty="0">
                <a:solidFill>
                  <a:schemeClr val="tx1"/>
                </a:solidFill>
              </a:rPr>
              <a:t>δημόσιο</a:t>
            </a:r>
            <a:r>
              <a:rPr lang="el-GR" sz="1800" b="1" dirty="0">
                <a:solidFill>
                  <a:schemeClr val="tx1"/>
                </a:solidFill>
              </a:rPr>
              <a:t> τομέα:</a:t>
            </a:r>
            <a:endParaRPr lang="el-GR" sz="1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1800" dirty="0">
                <a:solidFill>
                  <a:schemeClr val="tx1"/>
                </a:solidFill>
              </a:rPr>
              <a:t>Αν δεν </a:t>
            </a:r>
            <a:r>
              <a:rPr lang="el-GR" sz="1800" dirty="0" err="1">
                <a:solidFill>
                  <a:schemeClr val="tx1"/>
                </a:solidFill>
              </a:rPr>
              <a:t>ενταχώ</a:t>
            </a:r>
            <a:r>
              <a:rPr lang="el-GR" sz="1800" dirty="0">
                <a:solidFill>
                  <a:schemeClr val="tx1"/>
                </a:solidFill>
              </a:rPr>
              <a:t> στο Πρόγραμμα η αμοιβή μου θα είναι κατ' ελάχιστο </a:t>
            </a:r>
            <a:r>
              <a:rPr lang="el-GR" sz="1800" b="1" dirty="0">
                <a:solidFill>
                  <a:schemeClr val="tx1"/>
                </a:solidFill>
              </a:rPr>
              <a:t>176,08 € </a:t>
            </a:r>
            <a:r>
              <a:rPr lang="el-GR" sz="1800" dirty="0">
                <a:solidFill>
                  <a:schemeClr val="tx1"/>
                </a:solidFill>
              </a:rPr>
              <a:t>μηνιαίως. Με την ένταξή μου στο Πρόγραμμα η ελάχιστη αμοιβή μου θα είναι </a:t>
            </a:r>
            <a:r>
              <a:rPr lang="el-GR" sz="1800" b="1" dirty="0">
                <a:solidFill>
                  <a:schemeClr val="tx1"/>
                </a:solidFill>
              </a:rPr>
              <a:t>269,89</a:t>
            </a:r>
            <a:r>
              <a:rPr lang="el-GR" sz="1800" dirty="0">
                <a:solidFill>
                  <a:schemeClr val="tx1"/>
                </a:solidFill>
              </a:rPr>
              <a:t>+</a:t>
            </a:r>
            <a:r>
              <a:rPr lang="el-GR" sz="1800" b="1" dirty="0">
                <a:solidFill>
                  <a:schemeClr val="tx1"/>
                </a:solidFill>
              </a:rPr>
              <a:t>176,08=</a:t>
            </a:r>
            <a:r>
              <a:rPr lang="en-US" sz="1800" b="1" dirty="0">
                <a:solidFill>
                  <a:schemeClr val="tx1"/>
                </a:solidFill>
              </a:rPr>
              <a:t>445</a:t>
            </a:r>
            <a:r>
              <a:rPr lang="el-GR" sz="1800" b="1" dirty="0">
                <a:solidFill>
                  <a:schemeClr val="tx1"/>
                </a:solidFill>
              </a:rPr>
              <a:t>,</a:t>
            </a:r>
            <a:r>
              <a:rPr lang="en-US" sz="1800" b="1" dirty="0">
                <a:solidFill>
                  <a:schemeClr val="tx1"/>
                </a:solidFill>
              </a:rPr>
              <a:t>97</a:t>
            </a:r>
            <a:r>
              <a:rPr lang="el-GR" sz="1800" b="1" dirty="0">
                <a:solidFill>
                  <a:schemeClr val="tx1"/>
                </a:solidFill>
              </a:rPr>
              <a:t> €</a:t>
            </a:r>
            <a:r>
              <a:rPr lang="el-GR" sz="1800" dirty="0">
                <a:solidFill>
                  <a:schemeClr val="tx1"/>
                </a:solidFill>
              </a:rPr>
              <a:t> μηνιαίως. Άρα, </a:t>
            </a:r>
            <a:r>
              <a:rPr lang="el-GR" sz="1800" b="1" u="sng" dirty="0">
                <a:solidFill>
                  <a:schemeClr val="tx1"/>
                </a:solidFill>
              </a:rPr>
              <a:t>κερδίζω σε χρήμα</a:t>
            </a:r>
            <a:r>
              <a:rPr lang="el-GR" sz="1800" dirty="0">
                <a:solidFill>
                  <a:schemeClr val="tx1"/>
                </a:solidFill>
              </a:rPr>
              <a:t>.</a:t>
            </a:r>
            <a:br>
              <a:rPr lang="el-GR" sz="1800" dirty="0">
                <a:solidFill>
                  <a:schemeClr val="tx1"/>
                </a:solidFill>
              </a:rPr>
            </a:br>
            <a:endParaRPr lang="el-GR" sz="1800" dirty="0">
              <a:solidFill>
                <a:schemeClr val="tx1"/>
              </a:solidFill>
            </a:endParaRPr>
          </a:p>
          <a:p>
            <a:pPr eaLnBrk="1" hangingPunct="1"/>
            <a:r>
              <a:rPr lang="el-GR" sz="1800" b="1" dirty="0">
                <a:solidFill>
                  <a:schemeClr val="tx1"/>
                </a:solidFill>
              </a:rPr>
              <a:t>Για τους ασκούμενους στον </a:t>
            </a:r>
            <a:r>
              <a:rPr lang="el-GR" b="1" dirty="0">
                <a:solidFill>
                  <a:schemeClr val="tx1"/>
                </a:solidFill>
              </a:rPr>
              <a:t>ιδιωτικό</a:t>
            </a:r>
            <a:r>
              <a:rPr lang="el-GR" sz="1800" b="1" dirty="0">
                <a:solidFill>
                  <a:schemeClr val="tx1"/>
                </a:solidFill>
              </a:rPr>
              <a:t> τομέα:</a:t>
            </a:r>
            <a:endParaRPr lang="el-GR" sz="1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1800" dirty="0">
                <a:solidFill>
                  <a:schemeClr val="tx1"/>
                </a:solidFill>
              </a:rPr>
              <a:t>Μπορώ να επιλέξω εργοδότη ο οποίος θα ήθελε να αποφύγει τη διαδικασία μέσω ΟΑΕΔ. </a:t>
            </a:r>
            <a:br>
              <a:rPr lang="el-GR" sz="1800" dirty="0">
                <a:solidFill>
                  <a:schemeClr val="tx1"/>
                </a:solidFill>
              </a:rPr>
            </a:br>
            <a:r>
              <a:rPr lang="el-GR" sz="1800" dirty="0">
                <a:solidFill>
                  <a:schemeClr val="tx1"/>
                </a:solidFill>
              </a:rPr>
              <a:t>Το Πρόγραμμα καταβάλλει το ποσό της αμοιβής μου σε </a:t>
            </a:r>
            <a:r>
              <a:rPr lang="el-GR" sz="1800" b="1" u="sng" dirty="0">
                <a:solidFill>
                  <a:schemeClr val="tx1"/>
                </a:solidFill>
              </a:rPr>
              <a:t>μηνιαία βάση</a:t>
            </a:r>
            <a:r>
              <a:rPr lang="el-GR" sz="1800" dirty="0">
                <a:solidFill>
                  <a:schemeClr val="tx1"/>
                </a:solidFill>
              </a:rPr>
              <a:t>, σε αντίθεση με τη διαδικασία μέσω ΟΑΕΔ όπου το 50% της αμοιβής μου πιθανώς θα μου καταβληθεί μετά το τέλος της πρακτικής μου άσκησης. Άρα, </a:t>
            </a:r>
            <a:r>
              <a:rPr lang="el-GR" sz="1800" b="1" u="sng" dirty="0">
                <a:solidFill>
                  <a:schemeClr val="tx1"/>
                </a:solidFill>
              </a:rPr>
              <a:t>κερδίζω σε χρόνο</a:t>
            </a:r>
            <a:r>
              <a:rPr lang="el-GR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24" y="5674652"/>
            <a:ext cx="7023201" cy="1012024"/>
          </a:xfrm>
          <a:prstGeom prst="rect">
            <a:avLst/>
          </a:prstGeom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09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8356" y="462086"/>
            <a:ext cx="8534400" cy="1507067"/>
          </a:xfrm>
        </p:spPr>
        <p:txBody>
          <a:bodyPr/>
          <a:lstStyle/>
          <a:p>
            <a:r>
              <a:rPr lang="el-GR" dirty="0" smtClean="0"/>
              <a:t>Στον φορέα </a:t>
            </a:r>
            <a:r>
              <a:rPr lang="el-GR" dirty="0" err="1" smtClean="0"/>
              <a:t>πρακτικήσ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… ΑΜΟΙΒΕΣ</a:t>
            </a:r>
            <a:endParaRPr lang="en-US" dirty="0"/>
          </a:p>
        </p:txBody>
      </p:sp>
      <p:sp>
        <p:nvSpPr>
          <p:cNvPr id="3" name="Ορθογώνιο 2"/>
          <p:cNvSpPr/>
          <p:nvPr/>
        </p:nvSpPr>
        <p:spPr>
          <a:xfrm>
            <a:off x="752474" y="2158990"/>
            <a:ext cx="10048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 επιχειρήσεις του </a:t>
            </a:r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ιδιωτικού τομέα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σε ποσοστό 80% επί του βασικού ημερομισθίου του ανειδίκευτου εργάτη, που ισχύει κάθε φορά με βάση την Εθνική Συλλογική Σύμβαση Εργασίας. </a:t>
            </a:r>
            <a:endParaRPr lang="el-GR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Από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την αναλογούσα μηνιαία αποζημίωση (συνολικά 580,80 €), ποσό 280,00 € -10,11 €= 269,89 € /μήνα </a:t>
            </a:r>
            <a:r>
              <a:rPr lang="el-G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καταβάλλεται στο φοιτητή από το Πρόγραμμα Πρακτικής Άσκησης του </a:t>
            </a:r>
            <a:r>
              <a:rPr lang="el-GR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ΕΠΑνΕκ</a:t>
            </a:r>
            <a:r>
              <a:rPr lang="el-G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και καταβάλλεται από τον Ειδικό Λογαριασμό Κονδυλίων Έρευνας του ΠΑ.ΠΕΛ. σε προσωπικό τραπεζικό λογαριασμό του/της φοιτητή/</a:t>
            </a:r>
            <a:r>
              <a:rPr lang="el-G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ριας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και το υπόλοιπο ποσό (300,80 €) </a:t>
            </a:r>
            <a:r>
              <a:rPr lang="el-G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καταβάλλεται από την επιχείρηση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[Υ.Α. 4241/127 του Υπουργείου Εργασίας, Κοινωνικής Ασφάλισης και Κοινωνικής Αλληλεγγύης (ΦΕΚ 173Β/30-1-2019)].</a:t>
            </a:r>
            <a:endParaRPr lang="en-US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6041542"/>
            <a:ext cx="4873675" cy="702283"/>
          </a:xfrm>
          <a:prstGeom prst="rect">
            <a:avLst/>
          </a:prstGeom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706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8356" y="462086"/>
            <a:ext cx="8534400" cy="1507067"/>
          </a:xfrm>
        </p:spPr>
        <p:txBody>
          <a:bodyPr/>
          <a:lstStyle/>
          <a:p>
            <a:r>
              <a:rPr lang="el-GR" dirty="0" smtClean="0"/>
              <a:t>Στον φορέα </a:t>
            </a:r>
            <a:r>
              <a:rPr lang="el-GR" dirty="0" err="1" smtClean="0"/>
              <a:t>πρακτικήσ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… ΑΜΟΙΒΕΣ</a:t>
            </a:r>
            <a:endParaRPr lang="en-US" dirty="0"/>
          </a:p>
        </p:txBody>
      </p:sp>
      <p:sp>
        <p:nvSpPr>
          <p:cNvPr id="3" name="Ορθογώνιο 2"/>
          <p:cNvSpPr/>
          <p:nvPr/>
        </p:nvSpPr>
        <p:spPr>
          <a:xfrm>
            <a:off x="1019174" y="2244715"/>
            <a:ext cx="100488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θεσμοθετημένες θέσεις του δημόσιου και ευρύτερου δημόσιου τομέα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στο ποσό των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280,00 €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που </a:t>
            </a:r>
            <a:r>
              <a:rPr lang="el-G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καλύπτεται από το Πρόγραμμα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Πρακτικής Άσκησης του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ΕΠΑνΕκ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και καταβάλλεται από τον Ειδικό Λογαριασμό Κονδυλίων Έρευνας του Διεθνούς Πανεπιστημίου της Ελλάδος σε προσωπικό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τραπεζικό λογαριασμό του/της φοιτητή/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ριας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Επιπλέον, οι φοιτητές/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ριες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αμείβονται από τον Φορέα με το ποσό των </a:t>
            </a:r>
            <a:r>
              <a:rPr lang="el-G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176,08 € μηνιαίως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5851258"/>
            <a:ext cx="5797600" cy="835418"/>
          </a:xfrm>
          <a:prstGeom prst="rect">
            <a:avLst/>
          </a:prstGeom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6116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2" y="172507"/>
            <a:ext cx="8534400" cy="1507067"/>
          </a:xfrm>
        </p:spPr>
        <p:txBody>
          <a:bodyPr/>
          <a:lstStyle/>
          <a:p>
            <a:r>
              <a:rPr lang="el-GR" dirty="0" smtClean="0"/>
              <a:t>ασφάλιση (για όσους έχουν υπαχθεί στο ΕΣΠΑ)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4211" y="1466850"/>
            <a:ext cx="10450513" cy="3615267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Η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υποχρέωση καταβολής της ασφαλιστικής κάλυψης των ασκούμενων φοιτητών/τριών κατά επαγγελματικού κινδύνου, 1% επί του τεκμαρτού ημερομισθίου της 12ης ασφαλιστικής κλάσης του ΙΚΑ (Π.Δ. 185/84, Ε5/1303/86 κοινή υπουργική απόφαση &amp; 100/124/29.5.86 Εγκύκλιος του ΙΚΑ), η οποία αφορά σε ποσό </a:t>
            </a:r>
            <a:r>
              <a:rPr lang="el-GR" sz="2400" b="1" u="sng" dirty="0">
                <a:solidFill>
                  <a:schemeClr val="tx1"/>
                </a:solidFill>
              </a:rPr>
              <a:t>10,11 €/μήνα, ανήκει στο πρόγραμμα ΕΣΠΑ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5851258"/>
            <a:ext cx="5797600" cy="835418"/>
          </a:xfrm>
          <a:prstGeom prst="rect">
            <a:avLst/>
          </a:prstGeom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1567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2" y="324907"/>
            <a:ext cx="8534400" cy="1507067"/>
          </a:xfrm>
        </p:spPr>
        <p:txBody>
          <a:bodyPr/>
          <a:lstStyle/>
          <a:p>
            <a:r>
              <a:rPr lang="el-GR" dirty="0" smtClean="0"/>
              <a:t>Ο ΦΟΡΈΑΣ ΚΑΙ ΤΟ ΕΡΓΑΝΗ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4212" y="1733550"/>
            <a:ext cx="10355263" cy="3615267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l-GR" sz="2400" dirty="0" smtClean="0">
                <a:solidFill>
                  <a:schemeClr val="tx1"/>
                </a:solidFill>
              </a:rPr>
              <a:t>ύμφωνα </a:t>
            </a:r>
            <a:r>
              <a:rPr lang="el-GR" sz="2400" dirty="0">
                <a:solidFill>
                  <a:schemeClr val="tx1"/>
                </a:solidFill>
              </a:rPr>
              <a:t>με την υπ' </a:t>
            </a:r>
            <a:r>
              <a:rPr lang="el-GR" sz="2400" dirty="0" err="1">
                <a:solidFill>
                  <a:schemeClr val="tx1"/>
                </a:solidFill>
              </a:rPr>
              <a:t>αριθμ</a:t>
            </a:r>
            <a:r>
              <a:rPr lang="el-GR" sz="2400" dirty="0">
                <a:solidFill>
                  <a:schemeClr val="tx1"/>
                </a:solidFill>
              </a:rPr>
              <a:t>. 40331/Δ1.13521/19.09.2019 Υπουργική Απόφαση (ΦΕΚ 3520/Β'/19.09.2019), από 01/10/2019 απαιτείται η </a:t>
            </a:r>
            <a:r>
              <a:rPr lang="el-GR" sz="2400" b="1" u="sng" dirty="0">
                <a:solidFill>
                  <a:schemeClr val="tx1"/>
                </a:solidFill>
              </a:rPr>
              <a:t>αναγγελία έναρξης/ μεταβολών σύμβασης πρακτικής άσκησης φοιτητών</a:t>
            </a:r>
            <a:r>
              <a:rPr lang="el-GR" sz="2400" dirty="0">
                <a:solidFill>
                  <a:schemeClr val="tx1"/>
                </a:solidFill>
              </a:rPr>
              <a:t> υποβάλλοντας το έντυπο Ε3.5 στο πληροφοριακό σύστημα Εργάνη. </a:t>
            </a: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Κατά </a:t>
            </a:r>
            <a:r>
              <a:rPr lang="el-GR" sz="2400" dirty="0">
                <a:solidFill>
                  <a:schemeClr val="tx1"/>
                </a:solidFill>
              </a:rPr>
              <a:t>την υποβολή του εντύπου Ε3.5 επισυνάπτεται </a:t>
            </a:r>
            <a:r>
              <a:rPr lang="el-GR" sz="2400" b="1" dirty="0">
                <a:solidFill>
                  <a:schemeClr val="tx1"/>
                </a:solidFill>
              </a:rPr>
              <a:t>κατά περίπτωση η σαρωμένη σύμβαση </a:t>
            </a:r>
            <a:r>
              <a:rPr lang="el-GR" sz="2400" dirty="0">
                <a:solidFill>
                  <a:schemeClr val="tx1"/>
                </a:solidFill>
              </a:rPr>
              <a:t>Πρακτικής Άσκησης ή </a:t>
            </a:r>
            <a:r>
              <a:rPr lang="el-GR" sz="2400" b="1" dirty="0">
                <a:solidFill>
                  <a:schemeClr val="tx1"/>
                </a:solidFill>
              </a:rPr>
              <a:t>η εγκριτική απόφαση Πρακτικής Άσκησης.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5851258"/>
            <a:ext cx="5797600" cy="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89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1" y="20108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Αρχικά </a:t>
            </a:r>
            <a:r>
              <a:rPr lang="el-GR" dirty="0" err="1" smtClean="0"/>
              <a:t>λοιπον</a:t>
            </a:r>
            <a:r>
              <a:rPr lang="el-GR" dirty="0" smtClean="0"/>
              <a:t> – και για την </a:t>
            </a:r>
            <a:r>
              <a:rPr lang="el-GR" dirty="0" err="1" smtClean="0"/>
              <a:t>σωστη</a:t>
            </a:r>
            <a:r>
              <a:rPr lang="el-GR" dirty="0" smtClean="0"/>
              <a:t> λειτουργία του </a:t>
            </a:r>
            <a:r>
              <a:rPr lang="el-GR" dirty="0" err="1" smtClean="0"/>
              <a:t>εργανη</a:t>
            </a:r>
            <a:r>
              <a:rPr lang="el-GR" dirty="0"/>
              <a:t> </a:t>
            </a:r>
            <a:r>
              <a:rPr lang="el-GR" dirty="0" smtClean="0"/>
              <a:t>(ΕΚΤΟΣ ΕΣΠΑ)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4161" y="1708149"/>
            <a:ext cx="10564813" cy="486410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Για το λόγο αυτό θα πρέπει να αποστείλετε ΑΜΕΣΑ ΜΕ ΤΑΧΥΔΡΟΜΕΙΟ στη Γραμματεία του Τμήματος Γεωπονίας (Διεύθυνση αποστολής </a:t>
            </a:r>
            <a:r>
              <a:rPr lang="el-GR" b="1" dirty="0">
                <a:solidFill>
                  <a:srgbClr val="FFC000"/>
                </a:solidFill>
              </a:rPr>
              <a:t>υπογεγραμμένων αντιτύπων της σύμβασης</a:t>
            </a:r>
            <a:r>
              <a:rPr lang="el-GR" dirty="0">
                <a:solidFill>
                  <a:schemeClr val="tx1"/>
                </a:solidFill>
              </a:rPr>
              <a:t>: Πανεπιστήμιο Πελοποννήσου- Γραμματεία Τμήματος Γεωπονίας - </a:t>
            </a:r>
            <a:r>
              <a:rPr lang="el-GR" dirty="0" err="1">
                <a:solidFill>
                  <a:schemeClr val="tx1"/>
                </a:solidFill>
              </a:rPr>
              <a:t>Αντικάλαμος</a:t>
            </a:r>
            <a:r>
              <a:rPr lang="el-GR" dirty="0">
                <a:solidFill>
                  <a:schemeClr val="tx1"/>
                </a:solidFill>
              </a:rPr>
              <a:t> Καλαμάτα Τ.Κ. 24100 - </a:t>
            </a:r>
            <a:r>
              <a:rPr lang="el-GR" dirty="0" err="1">
                <a:solidFill>
                  <a:schemeClr val="tx1"/>
                </a:solidFill>
              </a:rPr>
              <a:t>Τηλ</a:t>
            </a:r>
            <a:r>
              <a:rPr lang="el-GR" dirty="0">
                <a:solidFill>
                  <a:schemeClr val="tx1"/>
                </a:solidFill>
              </a:rPr>
              <a:t>. 2721045135 - Email: </a:t>
            </a:r>
            <a:r>
              <a:rPr lang="el-GR" dirty="0" smtClean="0">
                <a:solidFill>
                  <a:schemeClr val="tx1"/>
                </a:solidFill>
              </a:rPr>
              <a:t>tg@us.uop.gr </a:t>
            </a:r>
            <a:r>
              <a:rPr lang="el-GR" b="1" dirty="0">
                <a:solidFill>
                  <a:srgbClr val="FFC000"/>
                </a:solidFill>
              </a:rPr>
              <a:t>τα τρία (3) </a:t>
            </a:r>
            <a:r>
              <a:rPr lang="el-GR" dirty="0">
                <a:solidFill>
                  <a:schemeClr val="tx1"/>
                </a:solidFill>
              </a:rPr>
              <a:t>αντίτυπα της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Ειδικής Σύμβασης με πρωτότυπες υπογραφές από εσάς και τον εκπρόσωπο του φορέα απασχόλησης</a:t>
            </a:r>
            <a:r>
              <a:rPr lang="el-GR" dirty="0">
                <a:solidFill>
                  <a:schemeClr val="tx1"/>
                </a:solidFill>
              </a:rPr>
              <a:t>.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Στη </a:t>
            </a:r>
            <a:r>
              <a:rPr lang="el-GR" dirty="0">
                <a:solidFill>
                  <a:schemeClr val="tx1"/>
                </a:solidFill>
              </a:rPr>
              <a:t>συνέχεια, αφού υπογραφούν από τον Πρόεδρο του Τμήματος Γεωπονίας, τα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(2) αντίτυπα </a:t>
            </a:r>
            <a:r>
              <a:rPr lang="el-GR" dirty="0">
                <a:solidFill>
                  <a:schemeClr val="tx1"/>
                </a:solidFill>
              </a:rPr>
              <a:t>(ένα για εσάς και ένα για τον φορέα)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σας επιστραφούν </a:t>
            </a:r>
            <a:r>
              <a:rPr lang="el-GR" dirty="0">
                <a:solidFill>
                  <a:schemeClr val="tx1"/>
                </a:solidFill>
              </a:rPr>
              <a:t>με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el-GR" dirty="0">
                <a:solidFill>
                  <a:schemeClr val="tx1"/>
                </a:solidFill>
              </a:rPr>
              <a:t>(για να μπορέσει άμεσα να τα χρησιμοποιήσει ο εργοδότης στο πληροφοριακό σύστημα «ΕΡΓΑΝΗ»)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επίσης και με ταχυδρομείο </a:t>
            </a:r>
            <a:r>
              <a:rPr lang="el-GR" dirty="0">
                <a:solidFill>
                  <a:schemeClr val="tx1"/>
                </a:solidFill>
              </a:rPr>
              <a:t>μαζί με το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Βιβλίο Πρακτικής Άσκησης</a:t>
            </a:r>
            <a:r>
              <a:rPr lang="el-GR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7981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1" y="201082"/>
            <a:ext cx="8534400" cy="1507067"/>
          </a:xfrm>
        </p:spPr>
        <p:txBody>
          <a:bodyPr>
            <a:normAutofit/>
          </a:bodyPr>
          <a:lstStyle/>
          <a:p>
            <a:r>
              <a:rPr lang="el-GR" dirty="0" smtClean="0"/>
              <a:t>Αρχικά </a:t>
            </a:r>
            <a:r>
              <a:rPr lang="el-GR" dirty="0" err="1" smtClean="0"/>
              <a:t>λοιπον</a:t>
            </a:r>
            <a:r>
              <a:rPr lang="el-GR" dirty="0" smtClean="0"/>
              <a:t> – και για την </a:t>
            </a:r>
            <a:r>
              <a:rPr lang="el-GR" dirty="0" err="1" smtClean="0"/>
              <a:t>σωστη</a:t>
            </a:r>
            <a:r>
              <a:rPr lang="el-GR" dirty="0" smtClean="0"/>
              <a:t> λειτουργία του </a:t>
            </a:r>
            <a:r>
              <a:rPr lang="el-GR" dirty="0" err="1" smtClean="0"/>
              <a:t>εργανη</a:t>
            </a:r>
            <a:r>
              <a:rPr lang="el-GR" dirty="0"/>
              <a:t> </a:t>
            </a:r>
            <a:r>
              <a:rPr lang="el-GR" dirty="0" smtClean="0"/>
              <a:t>(ΕΣΠΑ)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4161" y="1708149"/>
            <a:ext cx="10564813" cy="4864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ΤΟ ΓΡΑΦΕΙΟ ΠΡΑΚΤΙΚΗΣ ΑΣΚΗΣΗΣ, ΘΑ ΣΑΣ ΑΠΟΣΤΕΙΛΛΕΙ ΤΙΣ ΕΙΔΙΚΕΣ ΣΥΜΒΑΣΕΙΣ (ΕΣΠΑ) ΚΑΙ ΟΔΗΓΙΕΣ ΓΙΑ ΤΟ ΤΙ ΘΑ ΚΑΝΕΤΕ ΚΑΙ ΤΟ ΧΡΟΝΟΔΙΑΓΡΑΜΜΑ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27210 45344 &amp; 45343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areti@us.uop.gr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5851258"/>
            <a:ext cx="5797600" cy="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09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2" y="30585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Υποχρεώσεις / </a:t>
            </a:r>
            <a:r>
              <a:rPr lang="el-GR" dirty="0" err="1" smtClean="0"/>
              <a:t>δικαιωματα</a:t>
            </a:r>
            <a:r>
              <a:rPr lang="el-GR" dirty="0" smtClean="0"/>
              <a:t> του ασκούμενου κατά την πρακτική του άσκηση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8461" y="1971675"/>
            <a:ext cx="10692871" cy="4547658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Ευπρεπής, με προθυμία και ήθος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Εκπροσωπείς ένα Τριτοβάθμιο Ίδρυμα. Δεν νομίζω ότι θα ήθελες να το εκθέσεις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Ακολούθα το ωράριο </a:t>
            </a:r>
            <a:r>
              <a:rPr lang="el-GR" dirty="0">
                <a:solidFill>
                  <a:schemeClr val="tx1"/>
                </a:solidFill>
              </a:rPr>
              <a:t>λειτουργίας της επιχείρησης ή Υπηρεσίας, τους κανονισμούς </a:t>
            </a:r>
            <a:r>
              <a:rPr lang="el-GR" dirty="0" smtClean="0">
                <a:solidFill>
                  <a:schemeClr val="tx1"/>
                </a:solidFill>
              </a:rPr>
              <a:t>ασφαλείας και </a:t>
            </a:r>
            <a:r>
              <a:rPr lang="el-GR" dirty="0">
                <a:solidFill>
                  <a:schemeClr val="tx1"/>
                </a:solidFill>
              </a:rPr>
              <a:t>εργασίας καθώς και κάθε άλλη ρύθμιση που ισχύει </a:t>
            </a:r>
            <a:r>
              <a:rPr lang="el-GR" dirty="0" smtClean="0">
                <a:solidFill>
                  <a:schemeClr val="tx1"/>
                </a:solidFill>
              </a:rPr>
              <a:t>για </a:t>
            </a:r>
            <a:r>
              <a:rPr lang="el-GR" dirty="0">
                <a:solidFill>
                  <a:schemeClr val="tx1"/>
                </a:solidFill>
              </a:rPr>
              <a:t>το προσωπικό </a:t>
            </a:r>
            <a:r>
              <a:rPr lang="el-GR" dirty="0" smtClean="0">
                <a:solidFill>
                  <a:schemeClr val="tx1"/>
                </a:solidFill>
              </a:rPr>
              <a:t>της επιχείρησης </a:t>
            </a:r>
            <a:r>
              <a:rPr lang="el-GR" dirty="0">
                <a:solidFill>
                  <a:schemeClr val="tx1"/>
                </a:solidFill>
              </a:rPr>
              <a:t>ή Υπηρεσίας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Έχεις τη δυνατότητα άδειας </a:t>
            </a:r>
            <a:r>
              <a:rPr lang="el-GR" b="1" dirty="0" smtClean="0">
                <a:solidFill>
                  <a:schemeClr val="tx1"/>
                </a:solidFill>
              </a:rPr>
              <a:t>μέχρι 5 ημέρες!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Η πρακτική είναι σαν ένα εργαστήριο, μόνο που είναι πιο απαιτητικό (8ωρο). Αν δουλεύεις ήδη, κοίταξε τις εναλλακτικές: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Άδειας από την εργασία σου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Πρακτικής πέραν του 8ώρου της υπάρχουσας εργασίας σου</a:t>
            </a:r>
          </a:p>
          <a:p>
            <a:pPr lvl="1"/>
            <a:r>
              <a:rPr lang="el-GR" i="1" dirty="0" smtClean="0">
                <a:solidFill>
                  <a:schemeClr val="tx1"/>
                </a:solidFill>
              </a:rPr>
              <a:t>Σίγουρα η κάθε περίπτωση είναι μοναδική – ρώτα και πληροφορήσου </a:t>
            </a:r>
            <a:endParaRPr lang="el-GR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8361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5637" y="0"/>
            <a:ext cx="10105496" cy="1507067"/>
          </a:xfrm>
        </p:spPr>
        <p:txBody>
          <a:bodyPr/>
          <a:lstStyle/>
          <a:p>
            <a:r>
              <a:rPr lang="el-GR" dirty="0" smtClean="0"/>
              <a:t>Ο ΕΠΌΠΤΗΣ ΕΚΠΑΙΔΕΥΤΙΚΟΣ – ο επόπτης του φορέα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1876" y="1390650"/>
            <a:ext cx="9839855" cy="5362575"/>
          </a:xfrm>
        </p:spPr>
        <p:txBody>
          <a:bodyPr>
            <a:normAutofit/>
          </a:bodyPr>
          <a:lstStyle/>
          <a:p>
            <a:r>
              <a:rPr lang="el-GR" i="1" dirty="0" smtClean="0">
                <a:solidFill>
                  <a:srgbClr val="FFC000"/>
                </a:solidFill>
              </a:rPr>
              <a:t>Ο </a:t>
            </a:r>
            <a:r>
              <a:rPr lang="el-GR" b="1" dirty="0" smtClean="0">
                <a:solidFill>
                  <a:srgbClr val="FFC000"/>
                </a:solidFill>
              </a:rPr>
              <a:t>Επόπτης του Τμήματος </a:t>
            </a:r>
            <a:r>
              <a:rPr lang="el-GR" i="1" dirty="0" smtClean="0">
                <a:solidFill>
                  <a:srgbClr val="FFC000"/>
                </a:solidFill>
              </a:rPr>
              <a:t>συνδέει το Τμήμα με τον ασκούμενο φοιτητή (-</a:t>
            </a:r>
            <a:r>
              <a:rPr lang="el-GR" i="1" dirty="0" err="1" smtClean="0">
                <a:solidFill>
                  <a:srgbClr val="FFC000"/>
                </a:solidFill>
              </a:rPr>
              <a:t>τρια</a:t>
            </a:r>
            <a:r>
              <a:rPr lang="el-GR" i="1" dirty="0" smtClean="0">
                <a:solidFill>
                  <a:srgbClr val="FFC000"/>
                </a:solidFill>
              </a:rPr>
              <a:t>)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Αν </a:t>
            </a:r>
            <a:r>
              <a:rPr lang="el-GR" dirty="0">
                <a:solidFill>
                  <a:srgbClr val="FFC000"/>
                </a:solidFill>
              </a:rPr>
              <a:t>κατά τη διάρκεια της πρακτικής άσκησης ο ασκούμενος </a:t>
            </a:r>
            <a:r>
              <a:rPr lang="el-GR" dirty="0" smtClean="0">
                <a:solidFill>
                  <a:srgbClr val="FFC000"/>
                </a:solidFill>
              </a:rPr>
              <a:t>διαπιστώσει ότι </a:t>
            </a:r>
            <a:r>
              <a:rPr lang="el-GR" dirty="0">
                <a:solidFill>
                  <a:srgbClr val="FFC000"/>
                </a:solidFill>
              </a:rPr>
              <a:t>δεν απασχολείται σε θέματα της ειδικότητας του, υπό ευρεία έννοια, </a:t>
            </a:r>
            <a:r>
              <a:rPr lang="el-GR" dirty="0" smtClean="0">
                <a:solidFill>
                  <a:srgbClr val="FFC000"/>
                </a:solidFill>
              </a:rPr>
              <a:t>οφείλει να </a:t>
            </a:r>
            <a:r>
              <a:rPr lang="el-GR" dirty="0">
                <a:solidFill>
                  <a:srgbClr val="FFC000"/>
                </a:solidFill>
              </a:rPr>
              <a:t>το δηλώσει με σημείωμα του, τόσο στον υπεύθυνο που έχει ορισθεί για </a:t>
            </a:r>
            <a:r>
              <a:rPr lang="el-GR" dirty="0" smtClean="0">
                <a:solidFill>
                  <a:srgbClr val="FFC000"/>
                </a:solidFill>
              </a:rPr>
              <a:t>το χώρο </a:t>
            </a:r>
            <a:r>
              <a:rPr lang="el-GR" dirty="0">
                <a:solidFill>
                  <a:srgbClr val="FFC000"/>
                </a:solidFill>
              </a:rPr>
              <a:t>εργασίας, όσο και στον </a:t>
            </a:r>
            <a:r>
              <a:rPr lang="el-GR" b="1" dirty="0">
                <a:solidFill>
                  <a:srgbClr val="FFC000"/>
                </a:solidFill>
              </a:rPr>
              <a:t>υπεύθυνο επόπτη του </a:t>
            </a:r>
            <a:r>
              <a:rPr lang="el-GR" b="1" dirty="0" smtClean="0">
                <a:solidFill>
                  <a:srgbClr val="FFC000"/>
                </a:solidFill>
              </a:rPr>
              <a:t>τμήματος</a:t>
            </a:r>
          </a:p>
          <a:p>
            <a:r>
              <a:rPr lang="el-GR" b="1" dirty="0">
                <a:solidFill>
                  <a:schemeClr val="tx1"/>
                </a:solidFill>
              </a:rPr>
              <a:t>Ο </a:t>
            </a:r>
            <a:r>
              <a:rPr lang="el-GR" b="1" dirty="0">
                <a:solidFill>
                  <a:srgbClr val="FFFF00"/>
                </a:solidFill>
              </a:rPr>
              <a:t>επόπτης του Φορέα </a:t>
            </a:r>
            <a:r>
              <a:rPr lang="el-GR" dirty="0">
                <a:solidFill>
                  <a:schemeClr val="tx1"/>
                </a:solidFill>
              </a:rPr>
              <a:t>που έχει οριστεί για τον φοιτητή/</a:t>
            </a:r>
            <a:r>
              <a:rPr lang="el-GR" dirty="0" err="1">
                <a:solidFill>
                  <a:schemeClr val="tx1"/>
                </a:solidFill>
              </a:rPr>
              <a:t>ρια</a:t>
            </a:r>
            <a:r>
              <a:rPr lang="el-GR" dirty="0">
                <a:solidFill>
                  <a:schemeClr val="tx1"/>
                </a:solidFill>
              </a:rPr>
              <a:t>, </a:t>
            </a:r>
            <a:r>
              <a:rPr lang="el-GR" b="1" dirty="0">
                <a:solidFill>
                  <a:schemeClr val="tx1"/>
                </a:solidFill>
              </a:rPr>
              <a:t>στο τέλος κάθε μήνα του εξαμήνου αποστέλλει </a:t>
            </a: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n-US" b="1" dirty="0">
                <a:solidFill>
                  <a:schemeClr val="tx1"/>
                </a:solidFill>
              </a:rPr>
              <a:t>mail</a:t>
            </a:r>
            <a:r>
              <a:rPr lang="el-GR" dirty="0">
                <a:solidFill>
                  <a:schemeClr val="tx1"/>
                </a:solidFill>
              </a:rPr>
              <a:t> στον επόπτη καθηγητή του Τμήματος προέλευσης του/της φοιτητή/</a:t>
            </a:r>
            <a:r>
              <a:rPr lang="el-GR" dirty="0" err="1">
                <a:solidFill>
                  <a:schemeClr val="tx1"/>
                </a:solidFill>
              </a:rPr>
              <a:t>ριας</a:t>
            </a:r>
            <a:r>
              <a:rPr lang="el-GR" dirty="0">
                <a:solidFill>
                  <a:schemeClr val="tx1"/>
                </a:solidFill>
              </a:rPr>
              <a:t> με το οποίο για τον εν λόγω μήνα: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rgbClr val="FFFF00"/>
                </a:solidFill>
              </a:rPr>
              <a:t>Επιβεβαιώνει την καλή διεξαγωγή της Πρακτικής του/της φοιτητή/</a:t>
            </a:r>
            <a:r>
              <a:rPr lang="el-GR" dirty="0" err="1">
                <a:solidFill>
                  <a:srgbClr val="FFFF00"/>
                </a:solidFill>
              </a:rPr>
              <a:t>ριας</a:t>
            </a:r>
            <a:r>
              <a:rPr lang="el-GR" dirty="0">
                <a:solidFill>
                  <a:srgbClr val="FFFF00"/>
                </a:solidFill>
              </a:rPr>
              <a:t> ή/και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l-GR" dirty="0">
                <a:solidFill>
                  <a:srgbClr val="FFFF00"/>
                </a:solidFill>
              </a:rPr>
              <a:t>Παραθέτει τυχόν πρόβλημα που παρουσιάστηκε κατά τη διεξαγωγή της Πρακτικής</a:t>
            </a:r>
            <a:endParaRPr lang="el-GR" b="1" i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67" y="6081866"/>
            <a:ext cx="4659072" cy="6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Πού </a:t>
            </a:r>
            <a:r>
              <a:rPr lang="el-GR" dirty="0" err="1" smtClean="0"/>
              <a:t>μπορείσ</a:t>
            </a:r>
            <a:r>
              <a:rPr lang="el-GR" dirty="0" smtClean="0"/>
              <a:t> να </a:t>
            </a:r>
            <a:r>
              <a:rPr lang="el-GR" dirty="0" err="1" smtClean="0"/>
              <a:t>πραγματοποιήσεισ</a:t>
            </a:r>
            <a:r>
              <a:rPr lang="el-GR" dirty="0" smtClean="0"/>
              <a:t> την πρακτική σου?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4212" y="224590"/>
            <a:ext cx="10240462" cy="4076478"/>
          </a:xfrm>
        </p:spPr>
        <p:txBody>
          <a:bodyPr>
            <a:normAutofit/>
          </a:bodyPr>
          <a:lstStyle/>
          <a:p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Η πρακτική άσκηση πραγματοποιείται κατά κύριο λόγο στην ευρύτερη γεωγραφική περιοχή της έδρας του Τ.Ε.Ι., …</a:t>
            </a:r>
          </a:p>
          <a:p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Η διοίκηση των φορέων στους οποίους ασκούνται σπουδαστές, υποχρεούται, στα πλαίσια της κοινωνικής τους αποστολής, να συμβάλλει κατά τον καλύτερο τρόπο στην αρτιότερη εκπαίδευση των </a:t>
            </a:r>
            <a:r>
              <a:rPr lang="el-GR" sz="1800" dirty="0" err="1" smtClean="0">
                <a:solidFill>
                  <a:schemeClr val="tx1">
                    <a:lumMod val="85000"/>
                  </a:schemeClr>
                </a:solidFill>
              </a:rPr>
              <a:t>ασκουμένων</a:t>
            </a:r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. Για το σκοπό αυτό, ορίζει έναν υπεύθυνο, απόφοιτο Τ.Ε.Ι. ή Α.Ε.Ι. ή ανώτερης σχολής συναφούς ειδικότητας μ’ αυτή των </a:t>
            </a:r>
            <a:r>
              <a:rPr lang="el-GR" sz="1800" dirty="0" err="1" smtClean="0">
                <a:solidFill>
                  <a:schemeClr val="tx1">
                    <a:lumMod val="85000"/>
                  </a:schemeClr>
                </a:solidFill>
              </a:rPr>
              <a:t>ασκουμένων</a:t>
            </a:r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 και με επαρκή εμπειρία στον εργασιακό του χώρο…. (Π.Δ. 174/85)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Δηλαδή: </a:t>
            </a:r>
            <a:r>
              <a:rPr lang="el-GR" b="1" u="sng" dirty="0" smtClean="0">
                <a:solidFill>
                  <a:srgbClr val="FFFF00"/>
                </a:solidFill>
              </a:rPr>
              <a:t>ΟΠΟΥΔΗΠΟΤΕ(!) ΜΕ ΤΗΝ ΠΡΟΫΠΟΘΕΣΗ</a:t>
            </a:r>
            <a:r>
              <a:rPr lang="el-GR" b="1" dirty="0" smtClean="0">
                <a:solidFill>
                  <a:srgbClr val="FFFF00"/>
                </a:solidFill>
              </a:rPr>
              <a:t> η επιχείρηση που προτίθεσαι να κάνεις πρακτική να απασχολεί Γεωπόνο (απόφοιτο ΤΕΙ ή ΑΕΙ) στην επιχείρηση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38817" y="634153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8088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0387" y="363007"/>
            <a:ext cx="8534400" cy="1507067"/>
          </a:xfrm>
        </p:spPr>
        <p:txBody>
          <a:bodyPr/>
          <a:lstStyle/>
          <a:p>
            <a:r>
              <a:rPr lang="el-GR" dirty="0" smtClean="0"/>
              <a:t>Λήξη της </a:t>
            </a:r>
            <a:r>
              <a:rPr lang="el-GR" dirty="0" err="1" smtClean="0"/>
              <a:t>πρακτικήσ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7" y="1422400"/>
            <a:ext cx="9898063" cy="47244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Με το πέρας του εξαμήνου της Πρακτικής Άσκησης ο συνεργαζόμενος Φορέας Πρακτικής Άσκησης - Επιχείρηση πρέπει σε κάθε περίπτωση να συμπληρώσει: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Τη </a:t>
            </a:r>
            <a:r>
              <a:rPr lang="el-GR" dirty="0">
                <a:solidFill>
                  <a:schemeClr val="tx1"/>
                </a:solidFill>
              </a:rPr>
              <a:t>Συνοπτική Έκθεση Επίδοσης του ασκούμενου φοιτητή/</a:t>
            </a:r>
            <a:r>
              <a:rPr lang="el-GR" dirty="0" err="1">
                <a:solidFill>
                  <a:schemeClr val="tx1"/>
                </a:solidFill>
              </a:rPr>
              <a:t>ριας</a:t>
            </a:r>
            <a:r>
              <a:rPr lang="el-GR" dirty="0">
                <a:solidFill>
                  <a:schemeClr val="tx1"/>
                </a:solidFill>
              </a:rPr>
              <a:t> (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τελευταία σελίδα Βιβλιαρίου Πρακτικής Άσκησης</a:t>
            </a:r>
            <a:r>
              <a:rPr lang="el-GR" dirty="0">
                <a:solidFill>
                  <a:schemeClr val="tx1"/>
                </a:solidFill>
              </a:rPr>
              <a:t>).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Το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Ερωτηματολόγιο Αξιολόγησης </a:t>
            </a:r>
            <a:r>
              <a:rPr lang="el-GR" dirty="0">
                <a:solidFill>
                  <a:schemeClr val="tx1"/>
                </a:solidFill>
              </a:rPr>
              <a:t>της Πρακτικής Άσκησης από τον Συνεργαζόμενο Φορέα Πρακτικής Άσκησης 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Δύο </a:t>
            </a:r>
            <a:r>
              <a:rPr lang="el-GR" dirty="0">
                <a:solidFill>
                  <a:srgbClr val="FFC000"/>
                </a:solidFill>
              </a:rPr>
              <a:t>(2) πρωτότυπες Βεβαιώσεις Υλοποίησης - Ολοκλήρωσης Πρακτικής </a:t>
            </a:r>
            <a:r>
              <a:rPr lang="el-GR" dirty="0">
                <a:solidFill>
                  <a:schemeClr val="tx1"/>
                </a:solidFill>
              </a:rPr>
              <a:t>Άσκησης (</a:t>
            </a:r>
            <a:r>
              <a:rPr lang="el-GR" dirty="0" err="1">
                <a:solidFill>
                  <a:schemeClr val="tx1"/>
                </a:solidFill>
              </a:rPr>
              <a:t>docx</a:t>
            </a:r>
            <a:r>
              <a:rPr lang="el-GR" dirty="0" smtClean="0">
                <a:solidFill>
                  <a:schemeClr val="tx1"/>
                </a:solidFill>
              </a:rPr>
              <a:t>).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Αυτά τα στέλνει ο ΑΣΚΟΥΜΕΝΟΣ στον ΕΠΟΠΤΗ ΕΚΠΑΙΔΕΥΤΙΚΟ ΤΟΥ, ΏΣΤΕ ΑΦΟΥ ΤΑ ΥΠΟΓΡΑΨΕΙ, ΝΑ ΤΑ ΥΠΟΒΆΛΛΕΙ ΣΤΗΝ ΓΡΑΜΜΑΤΕΊΑ ΤΟΥ ΤΜΗΜΑΤΟΣ</a:t>
            </a:r>
            <a:endParaRPr lang="el-G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939" y="5827044"/>
            <a:ext cx="5797600" cy="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198032" y="2461195"/>
            <a:ext cx="8534400" cy="1697400"/>
          </a:xfrm>
        </p:spPr>
        <p:txBody>
          <a:bodyPr/>
          <a:lstStyle/>
          <a:p>
            <a:pPr algn="ctr"/>
            <a:r>
              <a:rPr lang="el-GR" dirty="0" smtClean="0"/>
              <a:t>Πρακτική άσκηση </a:t>
            </a:r>
            <a:r>
              <a:rPr lang="el-GR" dirty="0" err="1" smtClean="0"/>
              <a:t>φοιτητων</a:t>
            </a:r>
            <a:r>
              <a:rPr lang="el-GR" dirty="0" smtClean="0"/>
              <a:t> </a:t>
            </a:r>
            <a:r>
              <a:rPr lang="el-GR" dirty="0" err="1" smtClean="0"/>
              <a:t>τμηματοσ</a:t>
            </a:r>
            <a:r>
              <a:rPr lang="el-GR" dirty="0" smtClean="0"/>
              <a:t> </a:t>
            </a:r>
            <a:r>
              <a:rPr lang="el-GR" dirty="0" err="1" smtClean="0"/>
              <a:t>γεωπονίασ</a:t>
            </a:r>
            <a:r>
              <a:rPr lang="el-GR" dirty="0" smtClean="0"/>
              <a:t> (</a:t>
            </a:r>
            <a:r>
              <a:rPr lang="el-GR" dirty="0" err="1" smtClean="0"/>
              <a:t>Πρωην</a:t>
            </a:r>
            <a:r>
              <a:rPr lang="el-GR" dirty="0" smtClean="0"/>
              <a:t> </a:t>
            </a:r>
            <a:r>
              <a:rPr lang="el-GR" dirty="0" err="1" smtClean="0"/>
              <a:t>τεχνολογων</a:t>
            </a:r>
            <a:r>
              <a:rPr lang="el-GR" dirty="0" smtClean="0"/>
              <a:t> γεωπόνων)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310744" y="4771474"/>
            <a:ext cx="8535990" cy="8604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ΣΑΣ ΕΥΧΑΡΙΣΤΏ ΓΙΑ ΤΗΝ ΠΡΟΣΟΧΗ ΣΑΣ!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236403"/>
            <a:ext cx="2379133" cy="20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939" y="5827044"/>
            <a:ext cx="5797600" cy="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9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Πού </a:t>
            </a:r>
            <a:r>
              <a:rPr lang="el-GR" dirty="0" err="1" smtClean="0"/>
              <a:t>μπορείσ</a:t>
            </a:r>
            <a:r>
              <a:rPr lang="el-GR" dirty="0" smtClean="0"/>
              <a:t> να </a:t>
            </a:r>
            <a:r>
              <a:rPr lang="el-GR" dirty="0" err="1" smtClean="0"/>
              <a:t>πραγματοποιήσεισ</a:t>
            </a:r>
            <a:r>
              <a:rPr lang="el-GR" dirty="0" smtClean="0"/>
              <a:t> την πρακτική σου?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4212" y="224590"/>
            <a:ext cx="10240462" cy="4076478"/>
          </a:xfrm>
        </p:spPr>
        <p:txBody>
          <a:bodyPr>
            <a:normAutofit/>
          </a:bodyPr>
          <a:lstStyle/>
          <a:p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Για την περίοδο πο</a:t>
            </a:r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υ διανύουμε, (</a:t>
            </a:r>
            <a:r>
              <a:rPr lang="el-GR" sz="1800" dirty="0" err="1" smtClean="0">
                <a:solidFill>
                  <a:srgbClr val="FFFF00"/>
                </a:solidFill>
              </a:rPr>
              <a:t>Χειμ</a:t>
            </a:r>
            <a:r>
              <a:rPr lang="el-GR" sz="1800" dirty="0" smtClean="0">
                <a:solidFill>
                  <a:srgbClr val="FFFF00"/>
                </a:solidFill>
              </a:rPr>
              <a:t>. Εξάμηνο 2020-21</a:t>
            </a:r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) η απασχόληση σε </a:t>
            </a:r>
            <a:r>
              <a:rPr lang="el-GR" sz="1800" b="1" dirty="0" smtClean="0">
                <a:solidFill>
                  <a:schemeClr val="tx1">
                    <a:lumMod val="85000"/>
                  </a:schemeClr>
                </a:solidFill>
              </a:rPr>
              <a:t>Δημόσιο φορέα</a:t>
            </a:r>
            <a:r>
              <a:rPr lang="el-GR" sz="1800" dirty="0" smtClean="0">
                <a:solidFill>
                  <a:schemeClr val="tx1">
                    <a:lumMod val="85000"/>
                  </a:schemeClr>
                </a:solidFill>
              </a:rPr>
              <a:t>, μπορεί να γίνει </a:t>
            </a:r>
            <a:r>
              <a:rPr lang="el-GR" sz="1800" b="1" u="sng" dirty="0" smtClean="0">
                <a:solidFill>
                  <a:schemeClr val="tx1">
                    <a:lumMod val="85000"/>
                  </a:schemeClr>
                </a:solidFill>
              </a:rPr>
              <a:t>μόνο εφόσον ο φορέας έχει τη δυνατότητα να σε πληρώνει</a:t>
            </a:r>
            <a:r>
              <a:rPr lang="el-GR" sz="1800" b="1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38817" y="634153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6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236" y="324491"/>
            <a:ext cx="8534400" cy="1507067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δικαίωμα έναρξης </a:t>
            </a:r>
            <a:r>
              <a:rPr lang="el-GR" dirty="0" err="1" smtClean="0"/>
              <a:t>Πρακτικησ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1268" y="1891472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Ο φοιτητής πρέπει υποχρεωτικά: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1. Να είναι εγγεγραμμένος στο 8ο Εξάμηνο σπουδών και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2. Να έχει εξεταστεί επιτυχώς (περάσει) τα 2/3 του συνολικού αριθμού μαθημάτων του προγράμματος σπουδών του τμήματος.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ΕΚΔΗΛΩΣΕΙ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38817" y="634153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737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ΠΡΟΓΡΑΜΜΑ ΠΡΑΚΤΙΚΗΣ ΑΣΚΗΣΗΣ ΕΣΠΑ</a:t>
            </a:r>
            <a:endParaRPr lang="en-US" dirty="0"/>
          </a:p>
        </p:txBody>
      </p:sp>
      <p:pic>
        <p:nvPicPr>
          <p:cNvPr id="2050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2" y="5390147"/>
            <a:ext cx="8906538" cy="128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284" y="6309029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685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982" y="0"/>
            <a:ext cx="8534400" cy="1507067"/>
          </a:xfrm>
        </p:spPr>
        <p:txBody>
          <a:bodyPr/>
          <a:lstStyle/>
          <a:p>
            <a:pPr eaLnBrk="1" hangingPunct="1"/>
            <a:r>
              <a:rPr lang="el-GR" dirty="0"/>
              <a:t>Τι είναι το πρόγραμμα;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982" y="1197366"/>
            <a:ext cx="10489158" cy="361526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800" dirty="0">
                <a:solidFill>
                  <a:schemeClr val="tx1"/>
                </a:solidFill>
              </a:rPr>
              <a:t>Χρηματοδοτούμενο από το Επιχειρησιακό Πρόγραμμα </a:t>
            </a:r>
            <a:r>
              <a:rPr lang="el-GR" sz="3600" b="1" dirty="0" err="1">
                <a:solidFill>
                  <a:schemeClr val="tx1"/>
                </a:solidFill>
              </a:rPr>
              <a:t>ΕΠΑνΕΚ</a:t>
            </a:r>
            <a:r>
              <a:rPr lang="el-GR" sz="3600" b="1" dirty="0">
                <a:solidFill>
                  <a:schemeClr val="tx1"/>
                </a:solidFill>
              </a:rPr>
              <a:t> 2014-2020</a:t>
            </a:r>
            <a:endParaRPr lang="el-GR" sz="2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800" dirty="0">
                <a:solidFill>
                  <a:schemeClr val="tx1"/>
                </a:solidFill>
              </a:rPr>
              <a:t>Συγχρηματοδοτείται από την Ελλάδα και την Ευρωπαϊκή Ένωση</a:t>
            </a:r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6" y="5271761"/>
            <a:ext cx="9105041" cy="1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48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9688" y="301831"/>
            <a:ext cx="8534400" cy="1507067"/>
          </a:xfrm>
        </p:spPr>
        <p:txBody>
          <a:bodyPr/>
          <a:lstStyle/>
          <a:p>
            <a:r>
              <a:rPr lang="el-GR" dirty="0" err="1" smtClean="0"/>
              <a:t>Αναλυτικοτερα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9688" y="1637907"/>
            <a:ext cx="10637380" cy="3615267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Η Πράξη «Πρακτική Άσκηση Τριτοβάθμιας Εκπαίδευσης στο ΤΕΙ </a:t>
            </a:r>
            <a:r>
              <a:rPr lang="el-GR" sz="2400" dirty="0" smtClean="0">
                <a:solidFill>
                  <a:schemeClr val="tx1"/>
                </a:solidFill>
              </a:rPr>
              <a:t>Πελοποννήσου» </a:t>
            </a:r>
            <a:r>
              <a:rPr lang="el-GR" sz="2400" dirty="0">
                <a:solidFill>
                  <a:schemeClr val="tx1"/>
                </a:solidFill>
              </a:rPr>
              <a:t>υλοποιείται στο πλαίσιο του Επιχειρησιακού Προγράμματος «Ανταγωνιστικότητα - Επιχειρηματικότητα - Καινοτομία 2014-2020» (</a:t>
            </a:r>
            <a:r>
              <a:rPr lang="el-GR" sz="2400" dirty="0" err="1">
                <a:solidFill>
                  <a:schemeClr val="tx1"/>
                </a:solidFill>
              </a:rPr>
              <a:t>ΕΠΑνΕΚ</a:t>
            </a:r>
            <a:r>
              <a:rPr lang="el-GR" sz="2400" dirty="0">
                <a:solidFill>
                  <a:schemeClr val="tx1"/>
                </a:solidFill>
              </a:rPr>
              <a:t>), που χρηματοδοτείται από την Ευρωπαϊκή Ένωση (Ευρωπαϊκό Κοινωνικό Ταμείο) και έχει ως ειδικό στόχο μεταξύ άλλων, την αύξηση των συνεργασιών των Ιδρυμάτων Τριτοβάθμιας Εκπαίδευσης με τον επιχειρηματικό κόσμο.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29" y="5685897"/>
            <a:ext cx="6241756" cy="90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ΕΚΔΗΛΩΣΕΙΣ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0"/>
            <a:ext cx="747184" cy="6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8267" y="621935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Τμήμα Γεωπονίας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8968134"/>
      </p:ext>
    </p:extLst>
  </p:cSld>
  <p:clrMapOvr>
    <a:masterClrMapping/>
  </p:clrMapOvr>
</p:sld>
</file>

<file path=ppt/theme/theme1.xml><?xml version="1.0" encoding="utf-8"?>
<a:theme xmlns:a="http://schemas.openxmlformats.org/drawingml/2006/main" name="Τομή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329</TotalTime>
  <Words>2244</Words>
  <Application>Microsoft Office PowerPoint</Application>
  <PresentationFormat>Ευρεία οθόνη</PresentationFormat>
  <Paragraphs>222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Century Gothic</vt:lpstr>
      <vt:lpstr>Roboto</vt:lpstr>
      <vt:lpstr>Times New Roman</vt:lpstr>
      <vt:lpstr>Wingdings</vt:lpstr>
      <vt:lpstr>Wingdings 3</vt:lpstr>
      <vt:lpstr>Τομή</vt:lpstr>
      <vt:lpstr>ΠΑΝΕΠΙΣΤΗΜΙΟ ΠΕΛΟΠΟΝΝΗΣΟΥ ΣΧΟΛΗ ΓΕΩΠΟΝΙΑΣ ΚΑΙ ΤΡΟΦΙΜΩΝ  ΤΜΗΜΑ ΓΕΩΠΟΝΙΑΣ  προγραμμα σπουδων του τεωσ τει πελοποννησου πρακτικη ασκηση</vt:lpstr>
      <vt:lpstr>ΣΚΟΠΟΣ ΤΗΣ ΠΡΑΚΤΙΚΗΣ ΑΣΚΗΣΗΣ (π.δ. 174/85)</vt:lpstr>
      <vt:lpstr>Σκοποσ πρακτικησ ασκησησ </vt:lpstr>
      <vt:lpstr>Πού μπορείσ να πραγματοποιήσεισ την πρακτική σου?</vt:lpstr>
      <vt:lpstr>Πού μπορείσ να πραγματοποιήσεισ την πρακτική σου?</vt:lpstr>
      <vt:lpstr>το δικαίωμα έναρξης Πρακτικησ ασκησησ</vt:lpstr>
      <vt:lpstr>ΤΟ ΠΡΟΓΡΑΜΜΑ ΠΡΑΚΤΙΚΗΣ ΑΣΚΗΣΗΣ ΕΣΠΑ</vt:lpstr>
      <vt:lpstr>Τι είναι το πρόγραμμα; </vt:lpstr>
      <vt:lpstr>Αναλυτικοτερα:</vt:lpstr>
      <vt:lpstr>Πόσοι θα επωφεληθούν;</vt:lpstr>
      <vt:lpstr>Πόσο θα επιδοτούνται;</vt:lpstr>
      <vt:lpstr>Τι θέλουμε να πετύχουμε;</vt:lpstr>
      <vt:lpstr>Ποιοι έχουν δικαίωμα συμμετοχής;</vt:lpstr>
      <vt:lpstr>Μέχρι πότε μπορώ να υποβάλω αίτηση συμμετοχής;</vt:lpstr>
      <vt:lpstr>Πώς θα υποβάλω αίτηση συμμετοχής;</vt:lpstr>
      <vt:lpstr>Διαδικασια για την ερχομενη περιοδο: νοεμβριοσ 2020 – απριλιοσ 2020..  Η αίτηση</vt:lpstr>
      <vt:lpstr>Παρουσίαση του PowerPoint</vt:lpstr>
      <vt:lpstr>Διαδικασια για την ερχομενη περιοδο: νοεμβριοσ 2020 – απριλιοσ 2020..  Η αίτηση</vt:lpstr>
      <vt:lpstr>Παρουσίαση του PowerPoint</vt:lpstr>
      <vt:lpstr>Παρουσίαση του PowerPoint</vt:lpstr>
      <vt:lpstr>Διαδικασια</vt:lpstr>
      <vt:lpstr>οι χρηματοδοτούμενες θέσεις για το Χειμερινό εξάμηνο 2020 είναι περιορισμένες </vt:lpstr>
      <vt:lpstr>Πώς θα γίνει η επιλογή;</vt:lpstr>
      <vt:lpstr>Πώς θα γίνει η επιλογή;</vt:lpstr>
      <vt:lpstr>Ειδικές περιπτώσεις</vt:lpstr>
      <vt:lpstr>Ειδικές περιπτώσεις</vt:lpstr>
      <vt:lpstr>Πώς θα ανακοινώνονται οι δικαιούχοι του προγραμματος;</vt:lpstr>
      <vt:lpstr>Παρουσίαση του PowerPoint</vt:lpstr>
      <vt:lpstr>Μετά το πέρας της περιόδου των ενστασεων…</vt:lpstr>
      <vt:lpstr>Το νέο ξεκίνημα </vt:lpstr>
      <vt:lpstr>Τι κερδίζω αν ενταχθώ ΣΤΟ ΠΡΌΓΡΑΜΜΑ;</vt:lpstr>
      <vt:lpstr>Στον φορέα πρακτικήσ άσκησησ… ΑΜΟΙΒΕΣ</vt:lpstr>
      <vt:lpstr>Στον φορέα πρακτικήσ άσκησησ… ΑΜΟΙΒΕΣ</vt:lpstr>
      <vt:lpstr>ασφάλιση (για όσους έχουν υπαχθεί στο ΕΣΠΑ) </vt:lpstr>
      <vt:lpstr>Ο ΦΟΡΈΑΣ ΚΑΙ ΤΟ ΕΡΓΑΝΗ</vt:lpstr>
      <vt:lpstr>Αρχικά λοιπον – και για την σωστη λειτουργία του εργανη (ΕΚΤΟΣ ΕΣΠΑ)</vt:lpstr>
      <vt:lpstr>Αρχικά λοιπον – και για την σωστη λειτουργία του εργανη (ΕΣΠΑ)</vt:lpstr>
      <vt:lpstr>Υποχρεώσεις / δικαιωματα του ασκούμενου κατά την πρακτική του άσκηση</vt:lpstr>
      <vt:lpstr>Ο ΕΠΌΠΤΗΣ ΕΚΠΑΙΔΕΥΤΙΚΟΣ – ο επόπτης του φορέα</vt:lpstr>
      <vt:lpstr>Λήξη της πρακτικήσ:</vt:lpstr>
      <vt:lpstr>Πρακτική άσκηση φοιτητων τμηματοσ γεωπονίασ (Πρωην τεχνολογων γεωπόνων)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ΠΑΝΕΠΙΣΤΗΜΙΟ ΠΕΛΟΠΟΝΝΗΣΟΥ ΣΧΟΛΗ ΓΕΩΠΟΝΙΑΣ ΚΑΙ ΤΡΟΦΙΜΩΝ  ΤΜΗΜΑ ΓΕΩΠΟΝΙΑΣ  προγραμμα σπουδων του τεωσ τει πελοποννησου πρακτικη ασκηση</dc:title>
  <dc:creator>cmagrorama@gmail.com</dc:creator>
  <cp:lastModifiedBy>cmagrorama@gmail.com</cp:lastModifiedBy>
  <cp:revision>67</cp:revision>
  <dcterms:created xsi:type="dcterms:W3CDTF">2020-09-15T11:45:33Z</dcterms:created>
  <dcterms:modified xsi:type="dcterms:W3CDTF">2020-09-18T06:16:43Z</dcterms:modified>
</cp:coreProperties>
</file>